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39.xml" ContentType="application/vnd.openxmlformats-officedocument.presentationml.slideLayout+xml"/>
  <Override PartName="/ppt/theme/theme5.xml" ContentType="application/vnd.openxmlformats-officedocument.them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44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40.xml" ContentType="application/vnd.openxmlformats-officedocument.presentationml.slideLayout+xml"/>
  <Override PartName="/ppt/notesSlides/notesSlide9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heme/theme6.xml" ContentType="application/vnd.openxmlformats-officedocument.them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6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68" r:id="rId2"/>
    <p:sldMasterId id="2147483684" r:id="rId3"/>
    <p:sldMasterId id="2147483691" r:id="rId4"/>
  </p:sldMasterIdLst>
  <p:notesMasterIdLst>
    <p:notesMasterId r:id="rId18"/>
  </p:notesMasterIdLst>
  <p:handoutMasterIdLst>
    <p:handoutMasterId r:id="rId19"/>
  </p:handoutMasterIdLst>
  <p:sldIdLst>
    <p:sldId id="354" r:id="rId5"/>
    <p:sldId id="432" r:id="rId6"/>
    <p:sldId id="434" r:id="rId7"/>
    <p:sldId id="424" r:id="rId8"/>
    <p:sldId id="435" r:id="rId9"/>
    <p:sldId id="425" r:id="rId10"/>
    <p:sldId id="429" r:id="rId11"/>
    <p:sldId id="427" r:id="rId12"/>
    <p:sldId id="428" r:id="rId13"/>
    <p:sldId id="426" r:id="rId14"/>
    <p:sldId id="430" r:id="rId15"/>
    <p:sldId id="437" r:id="rId16"/>
    <p:sldId id="436" r:id="rId17"/>
  </p:sldIdLst>
  <p:sldSz cx="9144000" cy="6858000" type="screen4x3"/>
  <p:notesSz cx="6858000" cy="9144000"/>
  <p:defaultTextStyle>
    <a:defPPr>
      <a:defRPr lang="bg-BG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753" autoAdjust="0"/>
    <p:restoredTop sz="82500" autoAdjust="0"/>
  </p:normalViewPr>
  <p:slideViewPr>
    <p:cSldViewPr>
      <p:cViewPr>
        <p:scale>
          <a:sx n="80" d="100"/>
          <a:sy n="80" d="100"/>
        </p:scale>
        <p:origin x="-2796" y="-3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notesViewPr>
    <p:cSldViewPr>
      <p:cViewPr varScale="1">
        <p:scale>
          <a:sx n="56" d="100"/>
          <a:sy n="56" d="100"/>
        </p:scale>
        <p:origin x="-2886" y="-84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handoutMaster" Target="handoutMasters/handoutMaster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4A602A1-4739-4E60-90B9-8D8041668778}" type="datetimeFigureOut">
              <a:rPr lang="en-US" smtClean="0"/>
              <a:pPr/>
              <a:t>3/14/2018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D5ED526-7549-4ECD-A723-3F1E61DE3FE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74949478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bg-BG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bg-BG"/>
          </a:p>
        </p:txBody>
      </p:sp>
      <p:sp>
        <p:nvSpPr>
          <p:cNvPr id="14643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xmlns="" val="1"/>
            </a:ext>
          </a:extLst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bg-BG" noProof="0" smtClean="0"/>
              <a:t>Click to edit Master text styles</a:t>
            </a:r>
          </a:p>
          <a:p>
            <a:pPr lvl="1"/>
            <a:r>
              <a:rPr lang="bg-BG" noProof="0" smtClean="0"/>
              <a:t>Second level</a:t>
            </a:r>
          </a:p>
          <a:p>
            <a:pPr lvl="2"/>
            <a:r>
              <a:rPr lang="bg-BG" noProof="0" smtClean="0"/>
              <a:t>Third level</a:t>
            </a:r>
          </a:p>
          <a:p>
            <a:pPr lvl="3"/>
            <a:r>
              <a:rPr lang="bg-BG" noProof="0" smtClean="0"/>
              <a:t>Fourth level</a:t>
            </a:r>
          </a:p>
          <a:p>
            <a:pPr lvl="4"/>
            <a:r>
              <a:rPr lang="bg-BG" noProof="0" smtClean="0"/>
              <a:t>Fifth level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bg-BG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16929FBC-DC2E-4090-9D68-96DC05C65C59}" type="slidenum">
              <a:rPr lang="bg-BG"/>
              <a:pPr>
                <a:defRPr/>
              </a:pPr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xmlns="" val="135018975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4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18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defTabSz="9318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defTabSz="9318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defTabSz="9318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defTabSz="9318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9318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9318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9318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9318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</a:pPr>
            <a:fld id="{2298BE63-8DFF-4F2A-90F9-95C5926646F0}" type="slidenum">
              <a:rPr lang="en-US" altLang="en-US" smtClean="0">
                <a:ea typeface="ヒラギノ角ゴ Pro W3" pitchFamily="-84" charset="-128"/>
              </a:rPr>
              <a:pPr>
                <a:spcBef>
                  <a:spcPct val="0"/>
                </a:spcBef>
              </a:pPr>
              <a:t>1</a:t>
            </a:fld>
            <a:endParaRPr lang="en-US" altLang="en-US" smtClean="0">
              <a:ea typeface="ヒラギノ角ゴ Pro W3" pitchFamily="-84" charset="-128"/>
            </a:endParaRPr>
          </a:p>
        </p:txBody>
      </p:sp>
      <p:sp>
        <p:nvSpPr>
          <p:cNvPr id="1474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7460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bg-BG" altLang="en-US" smtClean="0">
              <a:latin typeface="Arial" pitchFamily="34" charset="0"/>
              <a:ea typeface="ヒラギノ角ゴ Pro W3" pitchFamily="-84" charset="-128"/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bg-BG" dirty="0" smtClean="0"/>
              <a:t>Последната стъпка е да измерите успеха си. Първо, събирайте данни, преди да започнете проекта, за да определите откъде тръгвате. Включете ясни и измерими резултати в плана на проекта си и решете как ще събирате данни по време на целия проект и след това. Поддържането на стабилни взаимоотношения с общността може да ви помогне да събирате данни и да решавате или повдигате всички проблеми, които данните извеждат наяве. Повече информация за мониторинга и оценката можете да намерите в Приложението</a:t>
            </a:r>
            <a:r>
              <a:rPr lang="bg-BG" dirty="0" smtClean="0"/>
              <a:t> за наблюдение и оценка</a:t>
            </a:r>
            <a:r>
              <a:rPr lang="bg-BG" dirty="0" smtClean="0"/>
              <a:t> на глобален грант, което е достъпен онлайн.</a:t>
            </a:r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6929FBC-DC2E-4090-9D68-96DC05C65C59}" type="slidenum">
              <a:rPr lang="bg-BG" smtClean="0"/>
              <a:pPr>
                <a:defRPr/>
              </a:pPr>
              <a:t>11</a:t>
            </a:fld>
            <a:endParaRPr lang="bg-BG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150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bg-BG" smtClean="0">
              <a:latin typeface="Arial" pitchFamily="34" charset="0"/>
              <a:ea typeface="ヒラギノ角ゴ Pro W3"/>
              <a:cs typeface="ヒラギノ角ゴ Pro W3"/>
            </a:endParaRPr>
          </a:p>
        </p:txBody>
      </p:sp>
      <p:sp>
        <p:nvSpPr>
          <p:cNvPr id="2150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64FF2A8-DFDE-4AE9-91DE-33CA93041F96}" type="slidenum">
              <a:rPr lang="en-US" smtClean="0">
                <a:ea typeface="ヒラギノ角ゴ Pro W3"/>
                <a:cs typeface="ヒラギノ角ゴ Pro W3"/>
              </a:rPr>
              <a:pPr/>
              <a:t>2</a:t>
            </a:fld>
            <a:endParaRPr lang="en-US" smtClean="0">
              <a:ea typeface="ヒラギノ角ゴ Pro W3"/>
              <a:cs typeface="ヒラギノ角ゴ Pro W3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355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bg-BG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Georgia" pitchFamily="18" charset="0"/>
                <a:ea typeface="ヒラギノ角ゴ Pro W3" pitchFamily="-84" charset="-128"/>
              </a:rPr>
              <a:t>1. Назначаване и среща с комисията за проектите за служба </a:t>
            </a:r>
            <a:endParaRPr kumimoji="0" lang="bg-BG" sz="12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ヒラギノ角ゴ Pro W3" pitchFamily="-84" charset="-128"/>
            </a:endParaRPr>
          </a:p>
          <a:p>
            <a:pPr rtl="0" eaLnBrk="1" fontAlgn="base" latinLnBrk="0" hangingPunct="1"/>
            <a:r>
              <a:rPr lang="bg-BG" sz="1200" b="0" i="0" u="none" strike="noStrike" kern="1200" baseline="0" dirty="0" smtClean="0">
                <a:solidFill>
                  <a:schemeClr val="tx1"/>
                </a:solidFill>
                <a:latin typeface="Arial" charset="0"/>
                <a:ea typeface="+mn-ea"/>
                <a:cs typeface="Arial" charset="0"/>
              </a:rPr>
              <a:t>2. Гарантиране, че комисията за проекти за служба следва основните стъпки за провеждане на успешни проекти: оценка на потребностите, планиране и осъществяване, оценка </a:t>
            </a:r>
          </a:p>
          <a:p>
            <a:pPr rtl="0" eaLnBrk="1" fontAlgn="base" latinLnBrk="0" hangingPunct="1"/>
            <a:r>
              <a:rPr lang="bg-BG" sz="1200" b="0" i="0" u="none" strike="noStrike" kern="1200" baseline="0" dirty="0" smtClean="0">
                <a:solidFill>
                  <a:schemeClr val="tx1"/>
                </a:solidFill>
                <a:latin typeface="Arial" charset="0"/>
                <a:ea typeface="+mn-ea"/>
                <a:cs typeface="Arial" charset="0"/>
              </a:rPr>
              <a:t>3. Предоставяне на подкрепа за организациите, спонсорирани от вашия клуб: Интеракт, Ротаракт и Ротариански местни отряди </a:t>
            </a:r>
          </a:p>
          <a:p>
            <a:pPr rtl="0" eaLnBrk="1" fontAlgn="base" latinLnBrk="0" hangingPunct="1"/>
            <a:r>
              <a:rPr lang="bg-BG" sz="1200" b="0" i="0" u="none" strike="noStrike" kern="1200" baseline="0" dirty="0" smtClean="0">
                <a:solidFill>
                  <a:schemeClr val="tx1"/>
                </a:solidFill>
                <a:latin typeface="Arial" charset="0"/>
                <a:ea typeface="+mn-ea"/>
                <a:cs typeface="Arial" charset="0"/>
              </a:rPr>
              <a:t>4. Поканете ротарактори, участници в младежки програми и местни бивши стипендианти на Ротари, които да помогнат или сътрудничат по проекти </a:t>
            </a:r>
          </a:p>
          <a:p>
            <a:pPr rtl="0" eaLnBrk="1" fontAlgn="base" latinLnBrk="0" hangingPunct="1"/>
            <a:r>
              <a:rPr lang="bg-BG" sz="1200" b="0" i="0" u="none" strike="noStrike" kern="1200" baseline="0" dirty="0" smtClean="0">
                <a:solidFill>
                  <a:schemeClr val="tx1"/>
                </a:solidFill>
                <a:latin typeface="Arial" charset="0"/>
                <a:ea typeface="+mn-ea"/>
                <a:cs typeface="Arial" charset="0"/>
              </a:rPr>
              <a:t>5. Гарантиране, че членовете се придържат към всички приложими програми и политиката за защита на младежта </a:t>
            </a:r>
          </a:p>
          <a:p>
            <a:endParaRPr lang="bg-BG" dirty="0" smtClean="0">
              <a:latin typeface="Arial" pitchFamily="34" charset="0"/>
              <a:ea typeface="ヒラギノ角ゴ Pro W3"/>
              <a:cs typeface="ヒラギノ角ゴ Pro W3"/>
            </a:endParaRPr>
          </a:p>
        </p:txBody>
      </p:sp>
      <p:sp>
        <p:nvSpPr>
          <p:cNvPr id="2355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90E1DE2-1882-4D33-92C1-3952D568539C}" type="slidenum">
              <a:rPr lang="en-US" smtClean="0">
                <a:ea typeface="ヒラギノ角ゴ Pro W3"/>
                <a:cs typeface="ヒラギノ角ゴ Pro W3"/>
              </a:rPr>
              <a:pPr/>
              <a:t>3</a:t>
            </a:fld>
            <a:endParaRPr lang="en-US" smtClean="0">
              <a:ea typeface="ヒラギノ角ゴ Pro W3"/>
              <a:cs typeface="ヒラギノ角ゴ Pro W3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bg-BG" sz="1200" dirty="0" smtClean="0">
                <a:solidFill>
                  <a:schemeClr val="tx2"/>
                </a:solidFill>
              </a:rPr>
              <a:t>Устойчивостта има различно значение за различните организации</a:t>
            </a:r>
            <a:r>
              <a:rPr lang="en-US" sz="1200" dirty="0" smtClean="0">
                <a:solidFill>
                  <a:schemeClr val="tx2"/>
                </a:solidFill>
              </a:rPr>
              <a:t>.  </a:t>
            </a:r>
            <a:r>
              <a:rPr lang="bg-BG" sz="1200" dirty="0" smtClean="0">
                <a:solidFill>
                  <a:schemeClr val="tx2"/>
                </a:solidFill>
              </a:rPr>
              <a:t>За Фондация Ротари</a:t>
            </a:r>
            <a:r>
              <a:rPr lang="en-US" sz="1200" dirty="0" smtClean="0">
                <a:solidFill>
                  <a:schemeClr val="tx2"/>
                </a:solidFill>
              </a:rPr>
              <a:t> </a:t>
            </a:r>
            <a:r>
              <a:rPr lang="bg-BG" sz="1200" dirty="0" smtClean="0">
                <a:solidFill>
                  <a:schemeClr val="tx2"/>
                </a:solidFill>
              </a:rPr>
              <a:t>устойчивост означава</a:t>
            </a:r>
            <a:r>
              <a:rPr lang="en-US" sz="1200" dirty="0" smtClean="0">
                <a:solidFill>
                  <a:schemeClr val="tx2"/>
                </a:solidFill>
              </a:rPr>
              <a:t> </a:t>
            </a:r>
            <a:r>
              <a:rPr lang="bg-BG" sz="1200" dirty="0" smtClean="0">
                <a:solidFill>
                  <a:schemeClr val="tx2"/>
                </a:solidFill>
              </a:rPr>
              <a:t>предоставяне на дългосрочно решение за нуждите на определена общност,</a:t>
            </a:r>
            <a:r>
              <a:rPr lang="en-US" sz="1200" dirty="0" smtClean="0">
                <a:solidFill>
                  <a:schemeClr val="tx2"/>
                </a:solidFill>
              </a:rPr>
              <a:t> </a:t>
            </a:r>
            <a:r>
              <a:rPr lang="bg-BG" sz="1200" dirty="0" smtClean="0">
                <a:solidFill>
                  <a:schemeClr val="tx2"/>
                </a:solidFill>
              </a:rPr>
              <a:t>така че общността бенефициент</a:t>
            </a:r>
            <a:r>
              <a:rPr lang="en-US" sz="1200" dirty="0" smtClean="0">
                <a:solidFill>
                  <a:schemeClr val="tx2"/>
                </a:solidFill>
              </a:rPr>
              <a:t> </a:t>
            </a:r>
            <a:r>
              <a:rPr lang="bg-BG" sz="1200" dirty="0" smtClean="0">
                <a:solidFill>
                  <a:schemeClr val="tx2"/>
                </a:solidFill>
              </a:rPr>
              <a:t>да може да го поддържа и след приключването на гранта</a:t>
            </a:r>
            <a:r>
              <a:rPr lang="en-US" sz="1200" dirty="0" smtClean="0">
                <a:solidFill>
                  <a:schemeClr val="tx2"/>
                </a:solidFill>
              </a:rPr>
              <a:t>.  </a:t>
            </a:r>
            <a:endParaRPr lang="bg-BG" dirty="0" smtClean="0"/>
          </a:p>
          <a:p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6929FBC-DC2E-4090-9D68-96DC05C65C59}" type="slidenum">
              <a:rPr lang="bg-BG" smtClean="0"/>
              <a:pPr>
                <a:defRPr/>
              </a:pPr>
              <a:t>4</a:t>
            </a:fld>
            <a:endParaRPr lang="bg-BG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bg-BG" dirty="0" smtClean="0"/>
              <a:t>Най-важното място, от което да започнете, когато проектирате устойчив проект, е местната</a:t>
            </a:r>
            <a:r>
              <a:rPr lang="bg-BG" baseline="0" dirty="0" smtClean="0"/>
              <a:t> </a:t>
            </a:r>
            <a:r>
              <a:rPr lang="bg-BG" dirty="0" smtClean="0"/>
              <a:t>общност. Ротари клубът на мястото, където ще се осъществи проектът, трябва да работи с членове на облагодетелстващата общност, за да идентифицира нуждите и да разработи решение, което се основава на силните страни на общността и съответства на местните ценности и култура. Ротари има чудесен документ, който може да ви помогне в този процес. Той се нарича Инструменти за оценка на общността и е достъпен на уебсайта на Ротари.</a:t>
            </a:r>
            <a:endParaRPr lang="bg-BG" dirty="0" smtClean="0"/>
          </a:p>
          <a:p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6929FBC-DC2E-4090-9D68-96DC05C65C59}" type="slidenum">
              <a:rPr lang="bg-BG" smtClean="0"/>
              <a:pPr>
                <a:defRPr/>
              </a:pPr>
              <a:t>6</a:t>
            </a:fld>
            <a:endParaRPr lang="bg-BG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bg-BG" dirty="0" smtClean="0"/>
              <a:t>Следващата стъпка в разработването на устойчив проект е да се насърчи местната ангажираност с проекта. Това е истински знак за успеха на проекта, когато членовете на общността прегърнат проекта като свой собствен. Оправомощаването на членовете на общността да оценяват своите нужди и да планират проекти, които се занимават с тях, води до най-ефективните проекти и най-устойчивите резултати. Идентифицирайте ключовите членове на общността, които могат да помогнат на създаване на трайни подобрения.</a:t>
            </a:r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6929FBC-DC2E-4090-9D68-96DC05C65C59}" type="slidenum">
              <a:rPr lang="bg-BG" smtClean="0"/>
              <a:pPr>
                <a:defRPr/>
              </a:pPr>
              <a:t>7</a:t>
            </a:fld>
            <a:endParaRPr lang="bg-BG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bg-BG" dirty="0" smtClean="0"/>
              <a:t>Третата стъпка е да се осигури обучение. Успехът на даден проект зависи от хората. Чрез предоставянето на обучение, квалификация</a:t>
            </a:r>
            <a:r>
              <a:rPr lang="bg-BG" baseline="0" dirty="0" smtClean="0"/>
              <a:t> </a:t>
            </a:r>
            <a:r>
              <a:rPr lang="bg-BG" dirty="0" smtClean="0"/>
              <a:t>и стимулиране на диалога в общността, укрепвате способността на бенефициентите да изпълняват целите на проекта. Добре би било, а за Глобален грант и задължително, ако имате план за предоставяне на нови знания към бенефициентите. Това ще се случи най-лесно, ако си сътрудничите с местни организации, които да ви подкрепят при осигуряване на това обучение.</a:t>
            </a:r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6929FBC-DC2E-4090-9D68-96DC05C65C59}" type="slidenum">
              <a:rPr lang="bg-BG" smtClean="0"/>
              <a:pPr>
                <a:defRPr/>
              </a:pPr>
              <a:t>8</a:t>
            </a:fld>
            <a:endParaRPr lang="bg-BG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bg-BG" dirty="0" smtClean="0"/>
              <a:t>Стъпка # 4 е да купуват от местни търговци. Закупувайте оборудване и технологии от местни източници, когато е възможно. Уверете се, че резервните части са налични и на местно ниво. Това е идеален начин за изграждане на капацитет, т.е. за осигуряване на обучение, така че членовете на общността да могат да оперират, поддържат и ремонтират оборудването сами. Винаги е добре да търсите дългосрочно сътрудничество с доставчиците във</a:t>
            </a:r>
            <a:r>
              <a:rPr lang="bg-BG" baseline="0" dirty="0" smtClean="0"/>
              <a:t> </a:t>
            </a:r>
            <a:r>
              <a:rPr lang="bg-BG" dirty="0" smtClean="0"/>
              <a:t>вашия проект по подходящ начин, така че те да имат стимул да продължат да доставят необходимите запаси и след края на проекта.</a:t>
            </a:r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6929FBC-DC2E-4090-9D68-96DC05C65C59}" type="slidenum">
              <a:rPr lang="bg-BG" smtClean="0"/>
              <a:pPr>
                <a:defRPr/>
              </a:pPr>
              <a:t>9</a:t>
            </a:fld>
            <a:endParaRPr lang="bg-BG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bg-BG" dirty="0" smtClean="0"/>
              <a:t>Следващата стъпка е да се намери местно финансиране. Получаването на финансиране от местните власти, болници, фирми и други организации интегрира вашия проект в местната общност и подкрепя, а защо не и, дългосрочния му успех.</a:t>
            </a:r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6929FBC-DC2E-4090-9D68-96DC05C65C59}" type="slidenum">
              <a:rPr lang="bg-BG" smtClean="0"/>
              <a:pPr>
                <a:defRPr/>
              </a:pPr>
              <a:t>10</a:t>
            </a:fld>
            <a:endParaRPr lang="bg-BG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4.xml"/><Relationship Id="rId4" Type="http://schemas.openxmlformats.org/officeDocument/2006/relationships/image" Target="../media/image8.png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4.jpeg"/><Relationship Id="rId1" Type="http://schemas.openxmlformats.org/officeDocument/2006/relationships/slideMaster" Target="../slideMasters/slideMaster4.xml"/><Relationship Id="rId4" Type="http://schemas.openxmlformats.org/officeDocument/2006/relationships/image" Target="../media/image15.png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-76200" y="3429000"/>
            <a:ext cx="9296400" cy="990600"/>
          </a:xfrm>
          <a:prstGeom prst="rect">
            <a:avLst/>
          </a:prstGeom>
          <a:solidFill>
            <a:srgbClr val="00AEEF"/>
          </a:solidFill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  <p:txBody>
          <a:bodyPr lIns="548640" tIns="0" rIns="0" bIns="91440" anchor="b" anchorCtr="0">
            <a:noAutofit/>
          </a:bodyPr>
          <a:lstStyle>
            <a:lvl1pPr algn="l">
              <a:defRPr sz="4400" b="0" i="0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533400" y="4611744"/>
            <a:ext cx="6400800" cy="950856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buNone/>
              <a:defRPr sz="2200">
                <a:solidFill>
                  <a:srgbClr val="00AEEF"/>
                </a:solidFill>
                <a:latin typeface="Georgia"/>
                <a:cs typeface="Georgia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4" name="TextBox 13"/>
          <p:cNvSpPr txBox="1">
            <a:spLocks noChangeArrowheads="1"/>
          </p:cNvSpPr>
          <p:nvPr userDrawn="1"/>
        </p:nvSpPr>
        <p:spPr bwMode="auto">
          <a:xfrm>
            <a:off x="2595254" y="620688"/>
            <a:ext cx="2840842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ヒラギノ角ゴ Pro W3" pitchFamily="-8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ヒラギノ角ゴ Pro W3" pitchFamily="-8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ヒラギノ角ゴ Pro W3" pitchFamily="-8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ヒラギノ角ゴ Pro W3" pitchFamily="-8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ヒラギノ角ゴ Pro W3" pitchFamily="-8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ヒラギノ角ゴ Pro W3" pitchFamily="-8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ヒラギノ角ゴ Pro W3" pitchFamily="-8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ヒラギノ角ゴ Pro W3" pitchFamily="-8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ヒラギノ角ゴ Pro W3" pitchFamily="-84" charset="-128"/>
              </a:defRPr>
            </a:lvl9pPr>
          </a:lstStyle>
          <a:p>
            <a:pPr eaLnBrk="1" hangingPunct="1">
              <a:defRPr/>
            </a:pPr>
            <a:r>
              <a:rPr lang="ru-RU" altLang="en-US" sz="1400" dirty="0" smtClean="0">
                <a:solidFill>
                  <a:srgbClr val="58585A"/>
                </a:solidFill>
                <a:latin typeface="Georgia" pitchFamily="18" charset="0"/>
                <a:ea typeface="MS PGothic" pitchFamily="34" charset="-128"/>
                <a:cs typeface="Georgia" pitchFamily="18" charset="0"/>
              </a:rPr>
              <a:t>Година 201</a:t>
            </a:r>
            <a:r>
              <a:rPr lang="en-US" altLang="en-US" sz="1400" dirty="0" smtClean="0">
                <a:solidFill>
                  <a:srgbClr val="58585A"/>
                </a:solidFill>
                <a:latin typeface="Georgia" pitchFamily="18" charset="0"/>
                <a:ea typeface="MS PGothic" pitchFamily="34" charset="-128"/>
                <a:cs typeface="Georgia" pitchFamily="18" charset="0"/>
              </a:rPr>
              <a:t>8</a:t>
            </a:r>
            <a:r>
              <a:rPr lang="ru-RU" altLang="en-US" sz="1400" dirty="0" smtClean="0">
                <a:solidFill>
                  <a:srgbClr val="58585A"/>
                </a:solidFill>
                <a:latin typeface="Georgia" pitchFamily="18" charset="0"/>
                <a:ea typeface="MS PGothic" pitchFamily="34" charset="-128"/>
                <a:cs typeface="Georgia" pitchFamily="18" charset="0"/>
              </a:rPr>
              <a:t>-2011</a:t>
            </a:r>
            <a:r>
              <a:rPr lang="en-US" altLang="en-US" sz="1400" dirty="0" smtClean="0">
                <a:solidFill>
                  <a:srgbClr val="58585A"/>
                </a:solidFill>
                <a:latin typeface="Georgia" pitchFamily="18" charset="0"/>
                <a:ea typeface="MS PGothic" pitchFamily="34" charset="-128"/>
                <a:cs typeface="Georgia" pitchFamily="18" charset="0"/>
              </a:rPr>
              <a:t>9</a:t>
            </a:r>
            <a:endParaRPr lang="ru-RU" altLang="en-US" sz="1400" dirty="0" smtClean="0">
              <a:solidFill>
                <a:srgbClr val="58585A"/>
              </a:solidFill>
              <a:latin typeface="Georgia" pitchFamily="18" charset="0"/>
              <a:ea typeface="MS PGothic" pitchFamily="34" charset="-128"/>
              <a:cs typeface="Georgia" pitchFamily="18" charset="0"/>
            </a:endParaRPr>
          </a:p>
          <a:p>
            <a:pPr eaLnBrk="1" hangingPunct="1">
              <a:defRPr/>
            </a:pPr>
            <a:r>
              <a:rPr lang="ru-RU" altLang="en-US" sz="1400" dirty="0" smtClean="0">
                <a:solidFill>
                  <a:srgbClr val="58585A"/>
                </a:solidFill>
                <a:latin typeface="Georgia" pitchFamily="18" charset="0"/>
                <a:ea typeface="MS PGothic" pitchFamily="34" charset="-128"/>
                <a:cs typeface="Georgia" pitchFamily="18" charset="0"/>
              </a:rPr>
              <a:t>Президент РИ: </a:t>
            </a:r>
            <a:r>
              <a:rPr lang="bg-BG" altLang="en-US" sz="1400" dirty="0" smtClean="0">
                <a:solidFill>
                  <a:srgbClr val="58585A"/>
                </a:solidFill>
                <a:latin typeface="Georgia" pitchFamily="18" charset="0"/>
                <a:ea typeface="MS PGothic" pitchFamily="34" charset="-128"/>
                <a:cs typeface="Georgia" pitchFamily="18" charset="0"/>
              </a:rPr>
              <a:t>Бари</a:t>
            </a:r>
            <a:r>
              <a:rPr lang="bg-BG" altLang="en-US" sz="1400" baseline="0" dirty="0" smtClean="0">
                <a:solidFill>
                  <a:srgbClr val="58585A"/>
                </a:solidFill>
                <a:latin typeface="Georgia" pitchFamily="18" charset="0"/>
                <a:ea typeface="MS PGothic" pitchFamily="34" charset="-128"/>
                <a:cs typeface="Georgia" pitchFamily="18" charset="0"/>
              </a:rPr>
              <a:t> Расин</a:t>
            </a:r>
            <a:endParaRPr lang="ru-RU" altLang="en-US" sz="1400" dirty="0" smtClean="0">
              <a:solidFill>
                <a:srgbClr val="58585A"/>
              </a:solidFill>
              <a:latin typeface="Georgia" pitchFamily="18" charset="0"/>
              <a:ea typeface="MS PGothic" pitchFamily="34" charset="-128"/>
              <a:cs typeface="Georgia" pitchFamily="18" charset="0"/>
            </a:endParaRPr>
          </a:p>
          <a:p>
            <a:pPr eaLnBrk="1" hangingPunct="1">
              <a:defRPr/>
            </a:pPr>
            <a:r>
              <a:rPr lang="ru-RU" altLang="en-US" sz="1400" dirty="0" smtClean="0">
                <a:solidFill>
                  <a:srgbClr val="58585A"/>
                </a:solidFill>
                <a:latin typeface="Georgia" pitchFamily="18" charset="0"/>
                <a:ea typeface="MS PGothic" pitchFamily="34" charset="-128"/>
                <a:cs typeface="Georgia" pitchFamily="18" charset="0"/>
              </a:rPr>
              <a:t>ДГ</a:t>
            </a:r>
            <a:r>
              <a:rPr lang="ru-RU" altLang="en-US" sz="1400" baseline="0" dirty="0" smtClean="0">
                <a:solidFill>
                  <a:srgbClr val="58585A"/>
                </a:solidFill>
                <a:latin typeface="Georgia" pitchFamily="18" charset="0"/>
                <a:ea typeface="MS PGothic" pitchFamily="34" charset="-128"/>
                <a:cs typeface="Georgia" pitchFamily="18" charset="0"/>
              </a:rPr>
              <a:t> 2018-19</a:t>
            </a:r>
            <a:r>
              <a:rPr lang="ru-RU" altLang="en-US" sz="1400" dirty="0" smtClean="0">
                <a:solidFill>
                  <a:srgbClr val="58585A"/>
                </a:solidFill>
                <a:latin typeface="Georgia" pitchFamily="18" charset="0"/>
                <a:ea typeface="MS PGothic" pitchFamily="34" charset="-128"/>
                <a:cs typeface="Georgia" pitchFamily="18" charset="0"/>
              </a:rPr>
              <a:t>:  Веселин Димитров</a:t>
            </a:r>
          </a:p>
          <a:p>
            <a:pPr eaLnBrk="1" hangingPunct="1">
              <a:defRPr/>
            </a:pPr>
            <a:r>
              <a:rPr lang="ru-RU" altLang="en-US" sz="1400" dirty="0" smtClean="0">
                <a:solidFill>
                  <a:srgbClr val="58585A"/>
                </a:solidFill>
                <a:latin typeface="Georgia" pitchFamily="18" charset="0"/>
                <a:ea typeface="MS PGothic" pitchFamily="34" charset="-128"/>
                <a:cs typeface="Georgia" pitchFamily="18" charset="0"/>
              </a:rPr>
              <a:t>Дистрикт 2482</a:t>
            </a:r>
            <a:endParaRPr lang="en-US" altLang="en-US" sz="1400" dirty="0" smtClean="0">
              <a:solidFill>
                <a:srgbClr val="58585A"/>
              </a:solidFill>
              <a:latin typeface="Georgia" pitchFamily="18" charset="0"/>
              <a:ea typeface="MS PGothic" pitchFamily="34" charset="-128"/>
              <a:cs typeface="Georgia" pitchFamily="18" charset="0"/>
            </a:endParaRPr>
          </a:p>
        </p:txBody>
      </p:sp>
      <p:pic>
        <p:nvPicPr>
          <p:cNvPr id="15" name="Picture 3" descr="D:\rotary\0000 Vesko\grafics\SMALLER-ONLY-LOGO-BULGARIAN-HORIZONTAL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9512" y="620688"/>
            <a:ext cx="2399184" cy="9714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4167820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651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en-US" dirty="0"/>
          </a:p>
        </p:txBody>
      </p:sp>
      <p:sp>
        <p:nvSpPr>
          <p:cNvPr id="5" name="Rectangle 4"/>
          <p:cNvSpPr>
            <a:spLocks noChangeArrowheads="1"/>
          </p:cNvSpPr>
          <p:nvPr userDrawn="1"/>
        </p:nvSpPr>
        <p:spPr bwMode="auto">
          <a:xfrm>
            <a:off x="-76200" y="457200"/>
            <a:ext cx="9296400" cy="533400"/>
          </a:xfrm>
          <a:prstGeom prst="rect">
            <a:avLst/>
          </a:prstGeom>
          <a:solidFill>
            <a:srgbClr val="005DAA"/>
          </a:solidFill>
          <a:ln>
            <a:noFill/>
          </a:ln>
          <a:effectLst>
            <a:outerShdw blurRad="88900" dist="61087" dir="5400000" rotWithShape="0">
              <a:srgbClr val="808080">
                <a:alpha val="25000"/>
              </a:srgbClr>
            </a:outerShdw>
          </a:effectLst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0" hangingPunct="0">
              <a:defRPr/>
            </a:pPr>
            <a:endParaRPr lang="en-US" dirty="0">
              <a:solidFill>
                <a:schemeClr val="lt1"/>
              </a:solidFill>
              <a:latin typeface="+mn-lt"/>
              <a:cs typeface="Arial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457200"/>
            <a:ext cx="8763000" cy="533400"/>
          </a:xfrm>
          <a:prstGeom prst="rect">
            <a:avLst/>
          </a:prstGeom>
        </p:spPr>
        <p:txBody>
          <a:bodyPr lIns="0" tIns="0" rIns="0" bIns="0" anchor="ctr" anchorCtr="0"/>
          <a:lstStyle>
            <a:lvl1pPr algn="l">
              <a:defRPr sz="2000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525963"/>
          </a:xfrm>
          <a:prstGeom prst="rect">
            <a:avLst/>
          </a:prstGeom>
        </p:spPr>
        <p:txBody>
          <a:bodyPr/>
          <a:lstStyle>
            <a:lvl1pPr>
              <a:defRPr sz="3000">
                <a:solidFill>
                  <a:srgbClr val="58585A"/>
                </a:solidFill>
                <a:latin typeface="Georgia"/>
                <a:cs typeface="Georgia"/>
              </a:defRPr>
            </a:lvl1pPr>
            <a:lvl2pPr>
              <a:defRPr sz="2600">
                <a:solidFill>
                  <a:srgbClr val="58585A"/>
                </a:solidFill>
                <a:latin typeface="Georgia"/>
                <a:cs typeface="Georgia"/>
              </a:defRPr>
            </a:lvl2pPr>
            <a:lvl3pPr>
              <a:defRPr sz="2200">
                <a:solidFill>
                  <a:srgbClr val="58585A"/>
                </a:solidFill>
                <a:latin typeface="Georgia"/>
                <a:cs typeface="Georgia"/>
              </a:defRPr>
            </a:lvl3pPr>
            <a:lvl4pPr>
              <a:defRPr sz="1800">
                <a:solidFill>
                  <a:srgbClr val="58585A"/>
                </a:solidFill>
                <a:latin typeface="Georgia"/>
                <a:cs typeface="Georgia"/>
              </a:defRPr>
            </a:lvl4pPr>
            <a:lvl5pPr>
              <a:defRPr sz="1600">
                <a:solidFill>
                  <a:srgbClr val="58585A"/>
                </a:solidFill>
                <a:latin typeface="Georgia"/>
                <a:cs typeface="Georgia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pic>
        <p:nvPicPr>
          <p:cNvPr id="7" name="Picture 3" descr="D:\rotary\0000 Vesko\grafics\T1819EN_Lockup_PMS-C-WHITE-small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253840" y="404664"/>
            <a:ext cx="1494623" cy="672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1498314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651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en-US" dirty="0"/>
          </a:p>
        </p:txBody>
      </p:sp>
      <p:sp>
        <p:nvSpPr>
          <p:cNvPr id="5" name="Rectangle 4"/>
          <p:cNvSpPr>
            <a:spLocks noChangeArrowheads="1"/>
          </p:cNvSpPr>
          <p:nvPr userDrawn="1"/>
        </p:nvSpPr>
        <p:spPr bwMode="auto">
          <a:xfrm>
            <a:off x="-76200" y="457200"/>
            <a:ext cx="9296400" cy="533400"/>
          </a:xfrm>
          <a:prstGeom prst="rect">
            <a:avLst/>
          </a:prstGeom>
          <a:solidFill>
            <a:schemeClr val="tx2"/>
          </a:solidFill>
          <a:ln>
            <a:noFill/>
          </a:ln>
          <a:effectLst>
            <a:outerShdw blurRad="88900" dist="61087" dir="5400000" rotWithShape="0">
              <a:srgbClr val="808080">
                <a:alpha val="25000"/>
              </a:srgbClr>
            </a:outerShdw>
          </a:effectLst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0" hangingPunct="0">
              <a:defRPr/>
            </a:pPr>
            <a:endParaRPr lang="en-US" dirty="0">
              <a:solidFill>
                <a:schemeClr val="lt1"/>
              </a:solidFill>
              <a:latin typeface="+mn-lt"/>
              <a:cs typeface="Arial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457200"/>
            <a:ext cx="8763000" cy="533400"/>
          </a:xfrm>
          <a:prstGeom prst="rect">
            <a:avLst/>
          </a:prstGeom>
        </p:spPr>
        <p:txBody>
          <a:bodyPr lIns="0" tIns="0" rIns="0" bIns="0" anchor="ctr" anchorCtr="0"/>
          <a:lstStyle>
            <a:lvl1pPr algn="l">
              <a:defRPr sz="2000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525963"/>
          </a:xfrm>
          <a:prstGeom prst="rect">
            <a:avLst/>
          </a:prstGeom>
        </p:spPr>
        <p:txBody>
          <a:bodyPr/>
          <a:lstStyle>
            <a:lvl1pPr>
              <a:defRPr sz="3000">
                <a:solidFill>
                  <a:srgbClr val="58585A"/>
                </a:solidFill>
                <a:latin typeface="Georgia"/>
                <a:cs typeface="Georgia"/>
              </a:defRPr>
            </a:lvl1pPr>
            <a:lvl2pPr>
              <a:defRPr sz="2600">
                <a:solidFill>
                  <a:srgbClr val="58585A"/>
                </a:solidFill>
                <a:latin typeface="Georgia"/>
                <a:cs typeface="Georgia"/>
              </a:defRPr>
            </a:lvl2pPr>
            <a:lvl3pPr>
              <a:defRPr sz="2200">
                <a:solidFill>
                  <a:srgbClr val="58585A"/>
                </a:solidFill>
                <a:latin typeface="Georgia"/>
                <a:cs typeface="Georgia"/>
              </a:defRPr>
            </a:lvl3pPr>
            <a:lvl4pPr>
              <a:defRPr sz="1800">
                <a:solidFill>
                  <a:srgbClr val="58585A"/>
                </a:solidFill>
                <a:latin typeface="Georgia"/>
                <a:cs typeface="Georgia"/>
              </a:defRPr>
            </a:lvl4pPr>
            <a:lvl5pPr>
              <a:defRPr sz="1600">
                <a:solidFill>
                  <a:srgbClr val="58585A"/>
                </a:solidFill>
                <a:latin typeface="Georgia"/>
                <a:cs typeface="Georgia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pic>
        <p:nvPicPr>
          <p:cNvPr id="7" name="Picture 3" descr="D:\rotary\0000 Vesko\grafics\T1819EN_Lockup_PMS-C-WHITE-small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253840" y="404664"/>
            <a:ext cx="1494623" cy="672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04619863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651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en-US" dirty="0"/>
          </a:p>
        </p:txBody>
      </p:sp>
      <p:sp>
        <p:nvSpPr>
          <p:cNvPr id="5" name="Rectangle 4"/>
          <p:cNvSpPr>
            <a:spLocks noChangeArrowheads="1"/>
          </p:cNvSpPr>
          <p:nvPr userDrawn="1"/>
        </p:nvSpPr>
        <p:spPr bwMode="auto">
          <a:xfrm>
            <a:off x="-76200" y="457200"/>
            <a:ext cx="9296400" cy="533400"/>
          </a:xfrm>
          <a:prstGeom prst="rect">
            <a:avLst/>
          </a:prstGeom>
          <a:solidFill>
            <a:srgbClr val="009999"/>
          </a:solidFill>
          <a:ln>
            <a:noFill/>
          </a:ln>
          <a:effectLst>
            <a:outerShdw blurRad="88900" dist="61087" dir="5400000" rotWithShape="0">
              <a:srgbClr val="808080">
                <a:alpha val="25000"/>
              </a:srgbClr>
            </a:outerShdw>
          </a:effectLst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0" hangingPunct="0">
              <a:defRPr/>
            </a:pPr>
            <a:endParaRPr lang="en-US" dirty="0">
              <a:solidFill>
                <a:schemeClr val="lt1"/>
              </a:solidFill>
              <a:latin typeface="+mn-lt"/>
              <a:cs typeface="Arial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457200"/>
            <a:ext cx="8763000" cy="533400"/>
          </a:xfrm>
          <a:prstGeom prst="rect">
            <a:avLst/>
          </a:prstGeom>
        </p:spPr>
        <p:txBody>
          <a:bodyPr lIns="0" tIns="0" rIns="0" bIns="0" anchor="ctr" anchorCtr="0"/>
          <a:lstStyle>
            <a:lvl1pPr algn="l">
              <a:defRPr sz="2000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525963"/>
          </a:xfrm>
          <a:prstGeom prst="rect">
            <a:avLst/>
          </a:prstGeom>
        </p:spPr>
        <p:txBody>
          <a:bodyPr/>
          <a:lstStyle>
            <a:lvl1pPr>
              <a:defRPr sz="3000">
                <a:solidFill>
                  <a:srgbClr val="58585A"/>
                </a:solidFill>
                <a:latin typeface="Georgia"/>
                <a:cs typeface="Georgia"/>
              </a:defRPr>
            </a:lvl1pPr>
            <a:lvl2pPr>
              <a:defRPr sz="2600">
                <a:solidFill>
                  <a:srgbClr val="58585A"/>
                </a:solidFill>
                <a:latin typeface="Georgia"/>
                <a:cs typeface="Georgia"/>
              </a:defRPr>
            </a:lvl2pPr>
            <a:lvl3pPr>
              <a:defRPr sz="2200">
                <a:solidFill>
                  <a:srgbClr val="58585A"/>
                </a:solidFill>
                <a:latin typeface="Georgia"/>
                <a:cs typeface="Georgia"/>
              </a:defRPr>
            </a:lvl3pPr>
            <a:lvl4pPr>
              <a:defRPr sz="1800">
                <a:solidFill>
                  <a:srgbClr val="58585A"/>
                </a:solidFill>
                <a:latin typeface="Georgia"/>
                <a:cs typeface="Georgia"/>
              </a:defRPr>
            </a:lvl4pPr>
            <a:lvl5pPr>
              <a:defRPr sz="1600">
                <a:solidFill>
                  <a:srgbClr val="58585A"/>
                </a:solidFill>
                <a:latin typeface="Georgia"/>
                <a:cs typeface="Georgia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pic>
        <p:nvPicPr>
          <p:cNvPr id="7" name="Picture 3" descr="D:\rotary\0000 Vesko\grafics\T1819EN_Lockup_PMS-C-WHITE-small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253840" y="404664"/>
            <a:ext cx="1494623" cy="672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35355171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651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en-US" dirty="0"/>
          </a:p>
        </p:txBody>
      </p:sp>
      <p:sp>
        <p:nvSpPr>
          <p:cNvPr id="5" name="Rectangle 4"/>
          <p:cNvSpPr>
            <a:spLocks noChangeArrowheads="1"/>
          </p:cNvSpPr>
          <p:nvPr userDrawn="1"/>
        </p:nvSpPr>
        <p:spPr bwMode="auto">
          <a:xfrm>
            <a:off x="-76200" y="457200"/>
            <a:ext cx="9296400" cy="533400"/>
          </a:xfrm>
          <a:prstGeom prst="rect">
            <a:avLst/>
          </a:prstGeom>
          <a:solidFill>
            <a:srgbClr val="FF7600"/>
          </a:solidFill>
          <a:ln>
            <a:noFill/>
          </a:ln>
          <a:effectLst>
            <a:outerShdw blurRad="88900" dist="61087" dir="5400000" rotWithShape="0">
              <a:srgbClr val="808080">
                <a:alpha val="25000"/>
              </a:srgbClr>
            </a:outerShdw>
          </a:effectLst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0" hangingPunct="0">
              <a:defRPr/>
            </a:pPr>
            <a:endParaRPr lang="en-US" dirty="0">
              <a:solidFill>
                <a:schemeClr val="lt1"/>
              </a:solidFill>
              <a:latin typeface="+mn-lt"/>
              <a:cs typeface="Arial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457200"/>
            <a:ext cx="8763000" cy="533400"/>
          </a:xfrm>
          <a:prstGeom prst="rect">
            <a:avLst/>
          </a:prstGeom>
        </p:spPr>
        <p:txBody>
          <a:bodyPr lIns="0" tIns="0" rIns="0" bIns="0" anchor="ctr" anchorCtr="0"/>
          <a:lstStyle>
            <a:lvl1pPr algn="l">
              <a:defRPr sz="2000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525963"/>
          </a:xfrm>
          <a:prstGeom prst="rect">
            <a:avLst/>
          </a:prstGeom>
        </p:spPr>
        <p:txBody>
          <a:bodyPr/>
          <a:lstStyle>
            <a:lvl1pPr>
              <a:defRPr sz="3000">
                <a:solidFill>
                  <a:srgbClr val="58585A"/>
                </a:solidFill>
                <a:latin typeface="Georgia"/>
                <a:cs typeface="Georgia"/>
              </a:defRPr>
            </a:lvl1pPr>
            <a:lvl2pPr>
              <a:defRPr sz="2600">
                <a:solidFill>
                  <a:srgbClr val="58585A"/>
                </a:solidFill>
                <a:latin typeface="Georgia"/>
                <a:cs typeface="Georgia"/>
              </a:defRPr>
            </a:lvl2pPr>
            <a:lvl3pPr>
              <a:defRPr sz="2200">
                <a:solidFill>
                  <a:srgbClr val="58585A"/>
                </a:solidFill>
                <a:latin typeface="Georgia"/>
                <a:cs typeface="Georgia"/>
              </a:defRPr>
            </a:lvl3pPr>
            <a:lvl4pPr>
              <a:defRPr sz="1800">
                <a:solidFill>
                  <a:srgbClr val="58585A"/>
                </a:solidFill>
                <a:latin typeface="Georgia"/>
                <a:cs typeface="Georgia"/>
              </a:defRPr>
            </a:lvl4pPr>
            <a:lvl5pPr>
              <a:defRPr sz="1600">
                <a:solidFill>
                  <a:srgbClr val="58585A"/>
                </a:solidFill>
                <a:latin typeface="Georgia"/>
                <a:cs typeface="Georgia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pic>
        <p:nvPicPr>
          <p:cNvPr id="7" name="Picture 3" descr="D:\rotary\0000 Vesko\grafics\T1819EN_Lockup_PMS-C-WHITE-small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253840" y="404664"/>
            <a:ext cx="1494623" cy="672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7686001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381000" y="228600"/>
            <a:ext cx="8763000" cy="533400"/>
          </a:xfrm>
          <a:prstGeom prst="rect">
            <a:avLst/>
          </a:prstGeom>
        </p:spPr>
        <p:txBody>
          <a:bodyPr lIns="0" tIns="0" rIns="0" bIns="0" anchor="ctr" anchorCtr="0"/>
          <a:lstStyle>
            <a:lvl1pPr algn="l">
              <a:defRPr sz="1800">
                <a:solidFill>
                  <a:schemeClr val="bg1">
                    <a:lumMod val="85000"/>
                  </a:schemeClr>
                </a:solidFill>
                <a:latin typeface="Arial Narrow"/>
                <a:cs typeface="Arial Narrow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pic>
        <p:nvPicPr>
          <p:cNvPr id="5" name="Picture 3" descr="D:\rotary\0000 Vesko\grafics\T1819EN_Lockup_PMS-C-WHITE-small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253840" y="404664"/>
            <a:ext cx="1494623" cy="672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0741085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0" i="0" cap="all">
                <a:latin typeface="Arial Narrow"/>
                <a:cs typeface="Arial Narrow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latin typeface="Georgia"/>
                <a:cs typeface="Georgia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5" name="Picture 3" descr="D:\rotary\0000 Vesko\grafics\T1819EN_Lockup_PMS-C-WHITE-small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253840" y="404664"/>
            <a:ext cx="1494623" cy="672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7031765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 algn="l">
              <a:defRPr sz="3600">
                <a:latin typeface="Arial Narrow"/>
                <a:cs typeface="Arial Narrow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>
                <a:latin typeface="Georgia"/>
                <a:cs typeface="Georgia"/>
              </a:defRPr>
            </a:lvl1pPr>
            <a:lvl2pPr>
              <a:defRPr sz="2400">
                <a:latin typeface="Georgia"/>
                <a:cs typeface="Georgia"/>
              </a:defRPr>
            </a:lvl2pPr>
            <a:lvl3pPr>
              <a:defRPr sz="2000">
                <a:latin typeface="Georgia"/>
                <a:cs typeface="Georgia"/>
              </a:defRPr>
            </a:lvl3pPr>
            <a:lvl4pPr>
              <a:defRPr sz="1800">
                <a:latin typeface="Georgia"/>
                <a:cs typeface="Georgia"/>
              </a:defRPr>
            </a:lvl4pPr>
            <a:lvl5pPr>
              <a:defRPr sz="1800">
                <a:latin typeface="Georgia"/>
                <a:cs typeface="Georgia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>
                <a:latin typeface="Georgia"/>
                <a:cs typeface="Georgia"/>
              </a:defRPr>
            </a:lvl1pPr>
            <a:lvl2pPr>
              <a:defRPr sz="2400">
                <a:latin typeface="Georgia"/>
                <a:cs typeface="Georgia"/>
              </a:defRPr>
            </a:lvl2pPr>
            <a:lvl3pPr>
              <a:defRPr sz="2000">
                <a:latin typeface="Georgia"/>
                <a:cs typeface="Georgia"/>
              </a:defRPr>
            </a:lvl3pPr>
            <a:lvl4pPr>
              <a:defRPr sz="1800">
                <a:latin typeface="Georgia"/>
                <a:cs typeface="Georgia"/>
              </a:defRPr>
            </a:lvl4pPr>
            <a:lvl5pPr>
              <a:defRPr sz="1800">
                <a:latin typeface="Georgia"/>
                <a:cs typeface="Georgia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pic>
        <p:nvPicPr>
          <p:cNvPr id="6" name="Picture 3" descr="D:\rotary\0000 Vesko\grafics\T1819EN_Lockup_PMS-C-WHITE-small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253840" y="404664"/>
            <a:ext cx="1494623" cy="672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95696950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 algn="l">
              <a:defRPr sz="3600">
                <a:latin typeface="Arial Narrow"/>
                <a:cs typeface="Arial Narrow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>
                <a:latin typeface="Arial Narrow"/>
                <a:cs typeface="Arial Narrow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>
                <a:latin typeface="Georgia"/>
                <a:cs typeface="Georgia"/>
              </a:defRPr>
            </a:lvl1pPr>
            <a:lvl2pPr>
              <a:defRPr sz="2000">
                <a:latin typeface="Georgia"/>
                <a:cs typeface="Georgia"/>
              </a:defRPr>
            </a:lvl2pPr>
            <a:lvl3pPr>
              <a:defRPr sz="1800">
                <a:latin typeface="Georgia"/>
                <a:cs typeface="Georgia"/>
              </a:defRPr>
            </a:lvl3pPr>
            <a:lvl4pPr>
              <a:defRPr sz="1600">
                <a:latin typeface="Georgia"/>
                <a:cs typeface="Georgia"/>
              </a:defRPr>
            </a:lvl4pPr>
            <a:lvl5pPr>
              <a:defRPr sz="1600">
                <a:latin typeface="Georgia"/>
                <a:cs typeface="Georgia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>
                <a:latin typeface="Arial Narrow"/>
                <a:cs typeface="Arial Narrow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>
                <a:latin typeface="Georgia"/>
                <a:cs typeface="Georgia"/>
              </a:defRPr>
            </a:lvl1pPr>
            <a:lvl2pPr>
              <a:defRPr sz="2000">
                <a:latin typeface="Georgia"/>
                <a:cs typeface="Georgia"/>
              </a:defRPr>
            </a:lvl2pPr>
            <a:lvl3pPr>
              <a:defRPr sz="1800">
                <a:latin typeface="Georgia"/>
                <a:cs typeface="Georgia"/>
              </a:defRPr>
            </a:lvl3pPr>
            <a:lvl4pPr>
              <a:defRPr sz="1600">
                <a:latin typeface="Georgia"/>
                <a:cs typeface="Georgia"/>
              </a:defRPr>
            </a:lvl4pPr>
            <a:lvl5pPr>
              <a:defRPr sz="1600">
                <a:latin typeface="Georgia"/>
                <a:cs typeface="Georgia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pic>
        <p:nvPicPr>
          <p:cNvPr id="8" name="Picture 3" descr="D:\rotary\0000 Vesko\grafics\T1819EN_Lockup_PMS-C-WHITE-small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253840" y="404664"/>
            <a:ext cx="1494623" cy="672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2495962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 sz="3600">
                <a:latin typeface="Arial Narrow"/>
                <a:cs typeface="Arial Narrow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61125202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 descr="D:\rotary\0000 Vesko\grafics\T1819EN_Lockup_PMS-C-WHITE-small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253840" y="404664"/>
            <a:ext cx="1494623" cy="672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45098534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-76200" y="3429000"/>
            <a:ext cx="9296400" cy="990600"/>
          </a:xfrm>
          <a:prstGeom prst="rect">
            <a:avLst/>
          </a:prstGeom>
          <a:solidFill>
            <a:srgbClr val="005DAA"/>
          </a:solidFill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  <p:txBody>
          <a:bodyPr lIns="548640" tIns="0" rIns="0" bIns="91440" anchor="b" anchorCtr="0">
            <a:noAutofit/>
          </a:bodyPr>
          <a:lstStyle>
            <a:lvl1pPr algn="l">
              <a:defRPr sz="4400" b="0" i="0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533400" y="4611744"/>
            <a:ext cx="6400800" cy="950856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buNone/>
              <a:defRPr sz="2200">
                <a:solidFill>
                  <a:srgbClr val="005DAA"/>
                </a:solidFill>
                <a:latin typeface="Georgia"/>
                <a:cs typeface="Georgia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0" name="TextBox 9"/>
          <p:cNvSpPr txBox="1">
            <a:spLocks noChangeArrowheads="1"/>
          </p:cNvSpPr>
          <p:nvPr userDrawn="1"/>
        </p:nvSpPr>
        <p:spPr bwMode="auto">
          <a:xfrm>
            <a:off x="2595254" y="620688"/>
            <a:ext cx="2840842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ヒラギノ角ゴ Pro W3" pitchFamily="-8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ヒラギノ角ゴ Pro W3" pitchFamily="-8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ヒラギノ角ゴ Pro W3" pitchFamily="-8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ヒラギノ角ゴ Pro W3" pitchFamily="-8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ヒラギノ角ゴ Pro W3" pitchFamily="-8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ヒラギノ角ゴ Pro W3" pitchFamily="-8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ヒラギノ角ゴ Pro W3" pitchFamily="-8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ヒラギノ角ゴ Pro W3" pitchFamily="-8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ヒラギノ角ゴ Pro W3" pitchFamily="-84" charset="-128"/>
              </a:defRPr>
            </a:lvl9pPr>
          </a:lstStyle>
          <a:p>
            <a:pPr eaLnBrk="1" hangingPunct="1">
              <a:defRPr/>
            </a:pPr>
            <a:r>
              <a:rPr lang="ru-RU" altLang="en-US" sz="1400" dirty="0" smtClean="0">
                <a:solidFill>
                  <a:srgbClr val="58585A"/>
                </a:solidFill>
                <a:latin typeface="Georgia" pitchFamily="18" charset="0"/>
                <a:ea typeface="MS PGothic" pitchFamily="34" charset="-128"/>
                <a:cs typeface="Georgia" pitchFamily="18" charset="0"/>
              </a:rPr>
              <a:t>Година 201</a:t>
            </a:r>
            <a:r>
              <a:rPr lang="en-US" altLang="en-US" sz="1400" dirty="0" smtClean="0">
                <a:solidFill>
                  <a:srgbClr val="58585A"/>
                </a:solidFill>
                <a:latin typeface="Georgia" pitchFamily="18" charset="0"/>
                <a:ea typeface="MS PGothic" pitchFamily="34" charset="-128"/>
                <a:cs typeface="Georgia" pitchFamily="18" charset="0"/>
              </a:rPr>
              <a:t>8</a:t>
            </a:r>
            <a:r>
              <a:rPr lang="ru-RU" altLang="en-US" sz="1400" dirty="0" smtClean="0">
                <a:solidFill>
                  <a:srgbClr val="58585A"/>
                </a:solidFill>
                <a:latin typeface="Georgia" pitchFamily="18" charset="0"/>
                <a:ea typeface="MS PGothic" pitchFamily="34" charset="-128"/>
                <a:cs typeface="Georgia" pitchFamily="18" charset="0"/>
              </a:rPr>
              <a:t>-2011</a:t>
            </a:r>
            <a:r>
              <a:rPr lang="en-US" altLang="en-US" sz="1400" dirty="0" smtClean="0">
                <a:solidFill>
                  <a:srgbClr val="58585A"/>
                </a:solidFill>
                <a:latin typeface="Georgia" pitchFamily="18" charset="0"/>
                <a:ea typeface="MS PGothic" pitchFamily="34" charset="-128"/>
                <a:cs typeface="Georgia" pitchFamily="18" charset="0"/>
              </a:rPr>
              <a:t>9</a:t>
            </a:r>
            <a:endParaRPr lang="ru-RU" altLang="en-US" sz="1400" dirty="0" smtClean="0">
              <a:solidFill>
                <a:srgbClr val="58585A"/>
              </a:solidFill>
              <a:latin typeface="Georgia" pitchFamily="18" charset="0"/>
              <a:ea typeface="MS PGothic" pitchFamily="34" charset="-128"/>
              <a:cs typeface="Georgia" pitchFamily="18" charset="0"/>
            </a:endParaRPr>
          </a:p>
          <a:p>
            <a:pPr eaLnBrk="1" hangingPunct="1">
              <a:defRPr/>
            </a:pPr>
            <a:r>
              <a:rPr lang="ru-RU" altLang="en-US" sz="1400" dirty="0" smtClean="0">
                <a:solidFill>
                  <a:srgbClr val="58585A"/>
                </a:solidFill>
                <a:latin typeface="Georgia" pitchFamily="18" charset="0"/>
                <a:ea typeface="MS PGothic" pitchFamily="34" charset="-128"/>
                <a:cs typeface="Georgia" pitchFamily="18" charset="0"/>
              </a:rPr>
              <a:t>Президент РИ: </a:t>
            </a:r>
            <a:r>
              <a:rPr lang="bg-BG" altLang="en-US" sz="1400" dirty="0" smtClean="0">
                <a:solidFill>
                  <a:srgbClr val="58585A"/>
                </a:solidFill>
                <a:latin typeface="Georgia" pitchFamily="18" charset="0"/>
                <a:ea typeface="MS PGothic" pitchFamily="34" charset="-128"/>
                <a:cs typeface="Georgia" pitchFamily="18" charset="0"/>
              </a:rPr>
              <a:t>Бари</a:t>
            </a:r>
            <a:r>
              <a:rPr lang="bg-BG" altLang="en-US" sz="1400" baseline="0" dirty="0" smtClean="0">
                <a:solidFill>
                  <a:srgbClr val="58585A"/>
                </a:solidFill>
                <a:latin typeface="Georgia" pitchFamily="18" charset="0"/>
                <a:ea typeface="MS PGothic" pitchFamily="34" charset="-128"/>
                <a:cs typeface="Georgia" pitchFamily="18" charset="0"/>
              </a:rPr>
              <a:t> Расин</a:t>
            </a:r>
            <a:endParaRPr lang="ru-RU" altLang="en-US" sz="1400" dirty="0" smtClean="0">
              <a:solidFill>
                <a:srgbClr val="58585A"/>
              </a:solidFill>
              <a:latin typeface="Georgia" pitchFamily="18" charset="0"/>
              <a:ea typeface="MS PGothic" pitchFamily="34" charset="-128"/>
              <a:cs typeface="Georgia" pitchFamily="18" charset="0"/>
            </a:endParaRPr>
          </a:p>
          <a:p>
            <a:pPr eaLnBrk="1" hangingPunct="1">
              <a:defRPr/>
            </a:pPr>
            <a:r>
              <a:rPr lang="ru-RU" altLang="en-US" sz="1400" dirty="0" smtClean="0">
                <a:solidFill>
                  <a:srgbClr val="58585A"/>
                </a:solidFill>
                <a:latin typeface="Georgia" pitchFamily="18" charset="0"/>
                <a:ea typeface="MS PGothic" pitchFamily="34" charset="-128"/>
                <a:cs typeface="Georgia" pitchFamily="18" charset="0"/>
              </a:rPr>
              <a:t>ДГ</a:t>
            </a:r>
            <a:r>
              <a:rPr lang="ru-RU" altLang="en-US" sz="1400" baseline="0" dirty="0" smtClean="0">
                <a:solidFill>
                  <a:srgbClr val="58585A"/>
                </a:solidFill>
                <a:latin typeface="Georgia" pitchFamily="18" charset="0"/>
                <a:ea typeface="MS PGothic" pitchFamily="34" charset="-128"/>
                <a:cs typeface="Georgia" pitchFamily="18" charset="0"/>
              </a:rPr>
              <a:t> 2018-19</a:t>
            </a:r>
            <a:r>
              <a:rPr lang="ru-RU" altLang="en-US" sz="1400" dirty="0" smtClean="0">
                <a:solidFill>
                  <a:srgbClr val="58585A"/>
                </a:solidFill>
                <a:latin typeface="Georgia" pitchFamily="18" charset="0"/>
                <a:ea typeface="MS PGothic" pitchFamily="34" charset="-128"/>
                <a:cs typeface="Georgia" pitchFamily="18" charset="0"/>
              </a:rPr>
              <a:t>:  Веселин Димитров</a:t>
            </a:r>
          </a:p>
          <a:p>
            <a:pPr eaLnBrk="1" hangingPunct="1">
              <a:defRPr/>
            </a:pPr>
            <a:r>
              <a:rPr lang="ru-RU" altLang="en-US" sz="1400" dirty="0" smtClean="0">
                <a:solidFill>
                  <a:srgbClr val="58585A"/>
                </a:solidFill>
                <a:latin typeface="Georgia" pitchFamily="18" charset="0"/>
                <a:ea typeface="MS PGothic" pitchFamily="34" charset="-128"/>
                <a:cs typeface="Georgia" pitchFamily="18" charset="0"/>
              </a:rPr>
              <a:t>Дистрикт 2482</a:t>
            </a:r>
            <a:endParaRPr lang="en-US" altLang="en-US" sz="1400" dirty="0" smtClean="0">
              <a:solidFill>
                <a:srgbClr val="58585A"/>
              </a:solidFill>
              <a:latin typeface="Georgia" pitchFamily="18" charset="0"/>
              <a:ea typeface="MS PGothic" pitchFamily="34" charset="-128"/>
              <a:cs typeface="Georgia" pitchFamily="18" charset="0"/>
            </a:endParaRPr>
          </a:p>
        </p:txBody>
      </p:sp>
      <p:pic>
        <p:nvPicPr>
          <p:cNvPr id="11" name="Picture 3" descr="D:\rotary\0000 Vesko\grafics\SMALLER-ONLY-LOGO-BULGARIAN-HORIZONTAL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9512" y="620688"/>
            <a:ext cx="2399184" cy="9714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210860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>
                <a:latin typeface="Arial Narrow"/>
                <a:cs typeface="Arial Narrow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Georgia"/>
                <a:cs typeface="Georgia"/>
              </a:defRPr>
            </a:lvl1pPr>
            <a:lvl2pPr>
              <a:defRPr sz="2800">
                <a:latin typeface="Georgia"/>
                <a:cs typeface="Georgia"/>
              </a:defRPr>
            </a:lvl2pPr>
            <a:lvl3pPr>
              <a:defRPr sz="2400">
                <a:latin typeface="Georgia"/>
                <a:cs typeface="Georgia"/>
              </a:defRPr>
            </a:lvl3pPr>
            <a:lvl4pPr>
              <a:defRPr sz="2000">
                <a:latin typeface="Georgia"/>
                <a:cs typeface="Georgia"/>
              </a:defRPr>
            </a:lvl4pPr>
            <a:lvl5pPr>
              <a:defRPr sz="2000">
                <a:latin typeface="Georgia"/>
                <a:cs typeface="Georgia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>
                <a:latin typeface="Georgia"/>
                <a:cs typeface="Georgi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xmlns="" val="906553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>
                <a:latin typeface="Arial Narrow"/>
                <a:cs typeface="Arial Narrow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>
                <a:latin typeface="Georgia"/>
                <a:cs typeface="Georgi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6" name="Picture 3" descr="D:\rotary\0000 Vesko\grafics\T1819EN_Lockup_PMS-C-WHITE-small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253840" y="404664"/>
            <a:ext cx="1494623" cy="672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7026921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 descr="D:\rotary\0000 Vesko\grafics\T1819EN_Lockup_PMS-C-WHITE-small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253840" y="404664"/>
            <a:ext cx="1494623" cy="672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7576165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 descr="D:\rotary\0000 Vesko\grafics\T1819EN_Lockup_PMS-C-WHITE-small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253840" y="404664"/>
            <a:ext cx="1494623" cy="672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7149111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651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en-US" dirty="0"/>
          </a:p>
        </p:txBody>
      </p:sp>
      <p:sp>
        <p:nvSpPr>
          <p:cNvPr id="4" name="Rectangle 3"/>
          <p:cNvSpPr>
            <a:spLocks noChangeArrowheads="1"/>
          </p:cNvSpPr>
          <p:nvPr userDrawn="1"/>
        </p:nvSpPr>
        <p:spPr bwMode="auto">
          <a:xfrm>
            <a:off x="-152400" y="2667000"/>
            <a:ext cx="9525000" cy="1600200"/>
          </a:xfrm>
          <a:prstGeom prst="rect">
            <a:avLst/>
          </a:prstGeom>
          <a:solidFill>
            <a:schemeClr val="tx2"/>
          </a:solidFill>
          <a:ln>
            <a:noFill/>
          </a:ln>
          <a:effectLst>
            <a:outerShdw blurRad="88900" dist="61087" dir="5400000" rotWithShape="0">
              <a:srgbClr val="808080">
                <a:alpha val="45999"/>
              </a:srgbClr>
            </a:outerShdw>
          </a:effectLst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0" hangingPunct="0">
              <a:defRPr/>
            </a:pPr>
            <a:endParaRPr lang="en-US" dirty="0">
              <a:solidFill>
                <a:schemeClr val="lt1"/>
              </a:solidFill>
              <a:latin typeface="+mn-lt"/>
              <a:cs typeface="Arial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" y="2667000"/>
            <a:ext cx="8839200" cy="1600200"/>
          </a:xfrm>
          <a:prstGeom prst="rect">
            <a:avLst/>
          </a:prstGeom>
        </p:spPr>
        <p:txBody>
          <a:bodyPr lIns="0" tIns="0" rIns="0" bIns="0" anchor="ctr" anchorCtr="0"/>
          <a:lstStyle>
            <a:lvl1pPr>
              <a:defRPr sz="3200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27062303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180495877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651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en-US" dirty="0"/>
          </a:p>
        </p:txBody>
      </p:sp>
      <p:sp>
        <p:nvSpPr>
          <p:cNvPr id="4" name="Rectangle 3"/>
          <p:cNvSpPr>
            <a:spLocks noChangeArrowheads="1"/>
          </p:cNvSpPr>
          <p:nvPr userDrawn="1"/>
        </p:nvSpPr>
        <p:spPr bwMode="auto">
          <a:xfrm>
            <a:off x="-152400" y="2667000"/>
            <a:ext cx="9525000" cy="16002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88900" dist="61087" dir="5400000" rotWithShape="0">
              <a:srgbClr val="808080">
                <a:alpha val="45999"/>
              </a:srgbClr>
            </a:outerShdw>
          </a:effectLst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0" hangingPunct="0">
              <a:defRPr/>
            </a:pPr>
            <a:endParaRPr lang="en-US" dirty="0">
              <a:solidFill>
                <a:schemeClr val="lt1"/>
              </a:solidFill>
              <a:latin typeface="+mn-lt"/>
              <a:cs typeface="Arial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" y="2667000"/>
            <a:ext cx="8839200" cy="1600200"/>
          </a:xfrm>
          <a:prstGeom prst="rect">
            <a:avLst/>
          </a:prstGeom>
        </p:spPr>
        <p:txBody>
          <a:bodyPr lIns="0" tIns="0" rIns="0" bIns="0" anchor="ctr" anchorCtr="0"/>
          <a:lstStyle>
            <a:lvl1pPr>
              <a:defRPr sz="3200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761605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651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en-US" dirty="0"/>
          </a:p>
        </p:txBody>
      </p:sp>
      <p:sp>
        <p:nvSpPr>
          <p:cNvPr id="4" name="Rectangle 3"/>
          <p:cNvSpPr>
            <a:spLocks noChangeArrowheads="1"/>
          </p:cNvSpPr>
          <p:nvPr userDrawn="1"/>
        </p:nvSpPr>
        <p:spPr bwMode="auto">
          <a:xfrm>
            <a:off x="-152400" y="2667000"/>
            <a:ext cx="9525000" cy="1600200"/>
          </a:xfrm>
          <a:prstGeom prst="rect">
            <a:avLst/>
          </a:prstGeom>
          <a:solidFill>
            <a:srgbClr val="005DAA"/>
          </a:solidFill>
          <a:ln>
            <a:noFill/>
          </a:ln>
          <a:effectLst>
            <a:outerShdw blurRad="88900" dist="61087" dir="5400000" rotWithShape="0">
              <a:srgbClr val="808080">
                <a:alpha val="45999"/>
              </a:srgbClr>
            </a:outerShdw>
          </a:effectLst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0" hangingPunct="0">
              <a:defRPr/>
            </a:pPr>
            <a:endParaRPr lang="en-US" dirty="0">
              <a:solidFill>
                <a:schemeClr val="lt1"/>
              </a:solidFill>
              <a:latin typeface="+mn-lt"/>
              <a:cs typeface="Arial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" y="2667000"/>
            <a:ext cx="8839200" cy="1600200"/>
          </a:xfrm>
          <a:prstGeom prst="rect">
            <a:avLst/>
          </a:prstGeom>
        </p:spPr>
        <p:txBody>
          <a:bodyPr lIns="0" tIns="0" rIns="0" bIns="0" anchor="ctr" anchorCtr="0"/>
          <a:lstStyle>
            <a:lvl1pPr>
              <a:defRPr sz="3200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4155644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651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en-US" dirty="0"/>
          </a:p>
        </p:txBody>
      </p:sp>
      <p:sp>
        <p:nvSpPr>
          <p:cNvPr id="4" name="Rectangle 3"/>
          <p:cNvSpPr>
            <a:spLocks noChangeArrowheads="1"/>
          </p:cNvSpPr>
          <p:nvPr userDrawn="1"/>
        </p:nvSpPr>
        <p:spPr bwMode="auto">
          <a:xfrm>
            <a:off x="-152400" y="2667000"/>
            <a:ext cx="9525000" cy="1600200"/>
          </a:xfrm>
          <a:prstGeom prst="rect">
            <a:avLst/>
          </a:prstGeom>
          <a:solidFill>
            <a:schemeClr val="tx2"/>
          </a:solidFill>
          <a:ln>
            <a:noFill/>
          </a:ln>
          <a:effectLst>
            <a:outerShdw blurRad="88900" dist="61087" dir="5400000" rotWithShape="0">
              <a:srgbClr val="808080">
                <a:alpha val="45999"/>
              </a:srgbClr>
            </a:outerShdw>
          </a:effectLst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0" hangingPunct="0">
              <a:defRPr/>
            </a:pPr>
            <a:endParaRPr lang="en-US" dirty="0">
              <a:solidFill>
                <a:schemeClr val="lt1"/>
              </a:solidFill>
              <a:latin typeface="+mn-lt"/>
              <a:cs typeface="Arial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" y="2667000"/>
            <a:ext cx="8839200" cy="1600200"/>
          </a:xfrm>
          <a:prstGeom prst="rect">
            <a:avLst/>
          </a:prstGeom>
        </p:spPr>
        <p:txBody>
          <a:bodyPr lIns="0" tIns="0" rIns="0" bIns="0" anchor="ctr" anchorCtr="0"/>
          <a:lstStyle>
            <a:lvl1pPr>
              <a:defRPr sz="3200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85837496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651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en-US" dirty="0"/>
          </a:p>
        </p:txBody>
      </p:sp>
      <p:sp>
        <p:nvSpPr>
          <p:cNvPr id="4" name="Rectangle 3"/>
          <p:cNvSpPr>
            <a:spLocks noChangeArrowheads="1"/>
          </p:cNvSpPr>
          <p:nvPr userDrawn="1"/>
        </p:nvSpPr>
        <p:spPr bwMode="auto">
          <a:xfrm>
            <a:off x="-152400" y="2667000"/>
            <a:ext cx="9525000" cy="1600200"/>
          </a:xfrm>
          <a:prstGeom prst="rect">
            <a:avLst/>
          </a:prstGeom>
          <a:solidFill>
            <a:srgbClr val="009999"/>
          </a:solidFill>
          <a:ln>
            <a:noFill/>
          </a:ln>
          <a:effectLst>
            <a:outerShdw blurRad="88900" dist="61087" dir="5400000" rotWithShape="0">
              <a:srgbClr val="808080">
                <a:alpha val="45999"/>
              </a:srgbClr>
            </a:outerShdw>
          </a:effectLst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0" hangingPunct="0">
              <a:defRPr/>
            </a:pPr>
            <a:endParaRPr lang="en-US" dirty="0">
              <a:solidFill>
                <a:schemeClr val="lt1"/>
              </a:solidFill>
              <a:latin typeface="+mn-lt"/>
              <a:cs typeface="Arial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" y="2667000"/>
            <a:ext cx="8839200" cy="1600200"/>
          </a:xfrm>
          <a:prstGeom prst="rect">
            <a:avLst/>
          </a:prstGeom>
        </p:spPr>
        <p:txBody>
          <a:bodyPr lIns="0" tIns="0" rIns="0" bIns="0" anchor="ctr" anchorCtr="0"/>
          <a:lstStyle>
            <a:lvl1pPr>
              <a:defRPr sz="3200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8337070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-76200" y="3429000"/>
            <a:ext cx="9296400" cy="990600"/>
          </a:xfrm>
          <a:prstGeom prst="rect">
            <a:avLst/>
          </a:prstGeom>
          <a:solidFill>
            <a:schemeClr val="tx2"/>
          </a:solidFill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  <p:txBody>
          <a:bodyPr lIns="548640" tIns="0" rIns="0" bIns="91440" anchor="b" anchorCtr="0">
            <a:noAutofit/>
          </a:bodyPr>
          <a:lstStyle>
            <a:lvl1pPr algn="l">
              <a:defRPr sz="4400" b="0" i="0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533400" y="4611744"/>
            <a:ext cx="6400800" cy="950856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  <a:latin typeface="Georgia"/>
                <a:cs typeface="Georgia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9" name="TextBox 8"/>
          <p:cNvSpPr txBox="1">
            <a:spLocks noChangeArrowheads="1"/>
          </p:cNvSpPr>
          <p:nvPr userDrawn="1"/>
        </p:nvSpPr>
        <p:spPr bwMode="auto">
          <a:xfrm>
            <a:off x="2595254" y="620688"/>
            <a:ext cx="2840842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ヒラギノ角ゴ Pro W3" pitchFamily="-8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ヒラギノ角ゴ Pro W3" pitchFamily="-8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ヒラギノ角ゴ Pro W3" pitchFamily="-8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ヒラギノ角ゴ Pro W3" pitchFamily="-8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ヒラギノ角ゴ Pro W3" pitchFamily="-8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ヒラギノ角ゴ Pro W3" pitchFamily="-8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ヒラギノ角ゴ Pro W3" pitchFamily="-8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ヒラギノ角ゴ Pro W3" pitchFamily="-8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ヒラギノ角ゴ Pro W3" pitchFamily="-84" charset="-128"/>
              </a:defRPr>
            </a:lvl9pPr>
          </a:lstStyle>
          <a:p>
            <a:pPr eaLnBrk="1" hangingPunct="1">
              <a:defRPr/>
            </a:pPr>
            <a:r>
              <a:rPr lang="ru-RU" altLang="en-US" sz="1400" dirty="0" smtClean="0">
                <a:solidFill>
                  <a:srgbClr val="58585A"/>
                </a:solidFill>
                <a:latin typeface="Georgia" pitchFamily="18" charset="0"/>
                <a:ea typeface="MS PGothic" pitchFamily="34" charset="-128"/>
                <a:cs typeface="Georgia" pitchFamily="18" charset="0"/>
              </a:rPr>
              <a:t>Година 201</a:t>
            </a:r>
            <a:r>
              <a:rPr lang="en-US" altLang="en-US" sz="1400" dirty="0" smtClean="0">
                <a:solidFill>
                  <a:srgbClr val="58585A"/>
                </a:solidFill>
                <a:latin typeface="Georgia" pitchFamily="18" charset="0"/>
                <a:ea typeface="MS PGothic" pitchFamily="34" charset="-128"/>
                <a:cs typeface="Georgia" pitchFamily="18" charset="0"/>
              </a:rPr>
              <a:t>8</a:t>
            </a:r>
            <a:r>
              <a:rPr lang="ru-RU" altLang="en-US" sz="1400" dirty="0" smtClean="0">
                <a:solidFill>
                  <a:srgbClr val="58585A"/>
                </a:solidFill>
                <a:latin typeface="Georgia" pitchFamily="18" charset="0"/>
                <a:ea typeface="MS PGothic" pitchFamily="34" charset="-128"/>
                <a:cs typeface="Georgia" pitchFamily="18" charset="0"/>
              </a:rPr>
              <a:t>-2011</a:t>
            </a:r>
            <a:r>
              <a:rPr lang="en-US" altLang="en-US" sz="1400" dirty="0" smtClean="0">
                <a:solidFill>
                  <a:srgbClr val="58585A"/>
                </a:solidFill>
                <a:latin typeface="Georgia" pitchFamily="18" charset="0"/>
                <a:ea typeface="MS PGothic" pitchFamily="34" charset="-128"/>
                <a:cs typeface="Georgia" pitchFamily="18" charset="0"/>
              </a:rPr>
              <a:t>9</a:t>
            </a:r>
            <a:endParaRPr lang="ru-RU" altLang="en-US" sz="1400" dirty="0" smtClean="0">
              <a:solidFill>
                <a:srgbClr val="58585A"/>
              </a:solidFill>
              <a:latin typeface="Georgia" pitchFamily="18" charset="0"/>
              <a:ea typeface="MS PGothic" pitchFamily="34" charset="-128"/>
              <a:cs typeface="Georgia" pitchFamily="18" charset="0"/>
            </a:endParaRPr>
          </a:p>
          <a:p>
            <a:pPr eaLnBrk="1" hangingPunct="1">
              <a:defRPr/>
            </a:pPr>
            <a:r>
              <a:rPr lang="ru-RU" altLang="en-US" sz="1400" dirty="0" smtClean="0">
                <a:solidFill>
                  <a:srgbClr val="58585A"/>
                </a:solidFill>
                <a:latin typeface="Georgia" pitchFamily="18" charset="0"/>
                <a:ea typeface="MS PGothic" pitchFamily="34" charset="-128"/>
                <a:cs typeface="Georgia" pitchFamily="18" charset="0"/>
              </a:rPr>
              <a:t>Президент РИ: </a:t>
            </a:r>
            <a:r>
              <a:rPr lang="bg-BG" altLang="en-US" sz="1400" dirty="0" smtClean="0">
                <a:solidFill>
                  <a:srgbClr val="58585A"/>
                </a:solidFill>
                <a:latin typeface="Georgia" pitchFamily="18" charset="0"/>
                <a:ea typeface="MS PGothic" pitchFamily="34" charset="-128"/>
                <a:cs typeface="Georgia" pitchFamily="18" charset="0"/>
              </a:rPr>
              <a:t>Бари</a:t>
            </a:r>
            <a:r>
              <a:rPr lang="bg-BG" altLang="en-US" sz="1400" baseline="0" dirty="0" smtClean="0">
                <a:solidFill>
                  <a:srgbClr val="58585A"/>
                </a:solidFill>
                <a:latin typeface="Georgia" pitchFamily="18" charset="0"/>
                <a:ea typeface="MS PGothic" pitchFamily="34" charset="-128"/>
                <a:cs typeface="Georgia" pitchFamily="18" charset="0"/>
              </a:rPr>
              <a:t> Расин</a:t>
            </a:r>
            <a:endParaRPr lang="ru-RU" altLang="en-US" sz="1400" dirty="0" smtClean="0">
              <a:solidFill>
                <a:srgbClr val="58585A"/>
              </a:solidFill>
              <a:latin typeface="Georgia" pitchFamily="18" charset="0"/>
              <a:ea typeface="MS PGothic" pitchFamily="34" charset="-128"/>
              <a:cs typeface="Georgia" pitchFamily="18" charset="0"/>
            </a:endParaRPr>
          </a:p>
          <a:p>
            <a:pPr eaLnBrk="1" hangingPunct="1">
              <a:defRPr/>
            </a:pPr>
            <a:r>
              <a:rPr lang="ru-RU" altLang="en-US" sz="1400" dirty="0" smtClean="0">
                <a:solidFill>
                  <a:srgbClr val="58585A"/>
                </a:solidFill>
                <a:latin typeface="Georgia" pitchFamily="18" charset="0"/>
                <a:ea typeface="MS PGothic" pitchFamily="34" charset="-128"/>
                <a:cs typeface="Georgia" pitchFamily="18" charset="0"/>
              </a:rPr>
              <a:t>ДГ</a:t>
            </a:r>
            <a:r>
              <a:rPr lang="ru-RU" altLang="en-US" sz="1400" baseline="0" dirty="0" smtClean="0">
                <a:solidFill>
                  <a:srgbClr val="58585A"/>
                </a:solidFill>
                <a:latin typeface="Georgia" pitchFamily="18" charset="0"/>
                <a:ea typeface="MS PGothic" pitchFamily="34" charset="-128"/>
                <a:cs typeface="Georgia" pitchFamily="18" charset="0"/>
              </a:rPr>
              <a:t> 2018-19</a:t>
            </a:r>
            <a:r>
              <a:rPr lang="ru-RU" altLang="en-US" sz="1400" dirty="0" smtClean="0">
                <a:solidFill>
                  <a:srgbClr val="58585A"/>
                </a:solidFill>
                <a:latin typeface="Georgia" pitchFamily="18" charset="0"/>
                <a:ea typeface="MS PGothic" pitchFamily="34" charset="-128"/>
                <a:cs typeface="Georgia" pitchFamily="18" charset="0"/>
              </a:rPr>
              <a:t>:  Веселин Димитров</a:t>
            </a:r>
          </a:p>
          <a:p>
            <a:pPr eaLnBrk="1" hangingPunct="1">
              <a:defRPr/>
            </a:pPr>
            <a:r>
              <a:rPr lang="ru-RU" altLang="en-US" sz="1400" dirty="0" smtClean="0">
                <a:solidFill>
                  <a:srgbClr val="58585A"/>
                </a:solidFill>
                <a:latin typeface="Georgia" pitchFamily="18" charset="0"/>
                <a:ea typeface="MS PGothic" pitchFamily="34" charset="-128"/>
                <a:cs typeface="Georgia" pitchFamily="18" charset="0"/>
              </a:rPr>
              <a:t>Дистрикт 2482</a:t>
            </a:r>
            <a:endParaRPr lang="en-US" altLang="en-US" sz="1400" dirty="0" smtClean="0">
              <a:solidFill>
                <a:srgbClr val="58585A"/>
              </a:solidFill>
              <a:latin typeface="Georgia" pitchFamily="18" charset="0"/>
              <a:ea typeface="MS PGothic" pitchFamily="34" charset="-128"/>
              <a:cs typeface="Georgia" pitchFamily="18" charset="0"/>
            </a:endParaRPr>
          </a:p>
        </p:txBody>
      </p:sp>
      <p:pic>
        <p:nvPicPr>
          <p:cNvPr id="10" name="Picture 3" descr="D:\rotary\0000 Vesko\grafics\SMALLER-ONLY-LOGO-BULGARIAN-HORIZONTAL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9512" y="620688"/>
            <a:ext cx="2399184" cy="9714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92855889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651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en-US" dirty="0"/>
          </a:p>
        </p:txBody>
      </p:sp>
      <p:sp>
        <p:nvSpPr>
          <p:cNvPr id="4" name="Rectangle 3"/>
          <p:cNvSpPr>
            <a:spLocks noChangeArrowheads="1"/>
          </p:cNvSpPr>
          <p:nvPr userDrawn="1"/>
        </p:nvSpPr>
        <p:spPr bwMode="auto">
          <a:xfrm>
            <a:off x="-152400" y="2667000"/>
            <a:ext cx="9525000" cy="1600200"/>
          </a:xfrm>
          <a:prstGeom prst="rect">
            <a:avLst/>
          </a:prstGeom>
          <a:solidFill>
            <a:srgbClr val="FF7600"/>
          </a:solidFill>
          <a:ln>
            <a:noFill/>
          </a:ln>
          <a:effectLst>
            <a:outerShdw blurRad="88900" dist="61087" dir="5400000" rotWithShape="0">
              <a:srgbClr val="808080">
                <a:alpha val="45999"/>
              </a:srgbClr>
            </a:outerShdw>
          </a:effectLst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0" hangingPunct="0">
              <a:defRPr/>
            </a:pPr>
            <a:endParaRPr lang="en-US" dirty="0">
              <a:solidFill>
                <a:schemeClr val="lt1"/>
              </a:solidFill>
              <a:latin typeface="+mn-lt"/>
              <a:cs typeface="Arial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" y="2667000"/>
            <a:ext cx="8839200" cy="1600200"/>
          </a:xfrm>
          <a:prstGeom prst="rect">
            <a:avLst/>
          </a:prstGeom>
        </p:spPr>
        <p:txBody>
          <a:bodyPr lIns="0" tIns="0" rIns="0" bIns="0" anchor="ctr" anchorCtr="0"/>
          <a:lstStyle>
            <a:lvl1pPr>
              <a:defRPr sz="3200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7707011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651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" y="2667000"/>
            <a:ext cx="8839200" cy="1600200"/>
          </a:xfrm>
          <a:prstGeom prst="rect">
            <a:avLst/>
          </a:prstGeom>
        </p:spPr>
        <p:txBody>
          <a:bodyPr lIns="0" tIns="0" rIns="0" bIns="0" anchor="ctr" anchorCtr="0"/>
          <a:lstStyle>
            <a:lvl1pPr>
              <a:defRPr sz="3200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041424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-76200" y="3429000"/>
            <a:ext cx="9296400" cy="990600"/>
          </a:xfrm>
          <a:prstGeom prst="rect">
            <a:avLst/>
          </a:prstGeom>
          <a:solidFill>
            <a:schemeClr val="tx2"/>
          </a:solidFill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  <p:txBody>
          <a:bodyPr lIns="548640" tIns="0" rIns="0" bIns="91440" anchor="b" anchorCtr="0">
            <a:noAutofit/>
          </a:bodyPr>
          <a:lstStyle>
            <a:lvl1pPr algn="l">
              <a:defRPr sz="4400" b="0" i="0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533400" y="4611744"/>
            <a:ext cx="6400800" cy="950856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  <a:latin typeface="Georgia"/>
                <a:cs typeface="Georgia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6" name="TextBox 5"/>
          <p:cNvSpPr txBox="1">
            <a:spLocks noChangeArrowheads="1"/>
          </p:cNvSpPr>
          <p:nvPr userDrawn="1"/>
        </p:nvSpPr>
        <p:spPr bwMode="auto">
          <a:xfrm>
            <a:off x="2595254" y="620688"/>
            <a:ext cx="2840842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ヒラギノ角ゴ Pro W3" pitchFamily="-8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ヒラギノ角ゴ Pro W3" pitchFamily="-8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ヒラギノ角ゴ Pro W3" pitchFamily="-8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ヒラギノ角ゴ Pro W3" pitchFamily="-8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ヒラギノ角ゴ Pro W3" pitchFamily="-8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ヒラギノ角ゴ Pro W3" pitchFamily="-8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ヒラギノ角ゴ Pro W3" pitchFamily="-8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ヒラギノ角ゴ Pro W3" pitchFamily="-8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ヒラギノ角ゴ Pro W3" pitchFamily="-84" charset="-128"/>
              </a:defRPr>
            </a:lvl9pPr>
          </a:lstStyle>
          <a:p>
            <a:pPr eaLnBrk="1" hangingPunct="1">
              <a:defRPr/>
            </a:pPr>
            <a:r>
              <a:rPr lang="ru-RU" altLang="en-US" sz="1400" dirty="0" smtClean="0">
                <a:solidFill>
                  <a:srgbClr val="58585A"/>
                </a:solidFill>
                <a:latin typeface="Georgia" pitchFamily="18" charset="0"/>
                <a:ea typeface="MS PGothic" pitchFamily="34" charset="-128"/>
                <a:cs typeface="Georgia" pitchFamily="18" charset="0"/>
              </a:rPr>
              <a:t>Година 201</a:t>
            </a:r>
            <a:r>
              <a:rPr lang="en-US" altLang="en-US" sz="1400" dirty="0" smtClean="0">
                <a:solidFill>
                  <a:srgbClr val="58585A"/>
                </a:solidFill>
                <a:latin typeface="Georgia" pitchFamily="18" charset="0"/>
                <a:ea typeface="MS PGothic" pitchFamily="34" charset="-128"/>
                <a:cs typeface="Georgia" pitchFamily="18" charset="0"/>
              </a:rPr>
              <a:t>8</a:t>
            </a:r>
            <a:r>
              <a:rPr lang="ru-RU" altLang="en-US" sz="1400" dirty="0" smtClean="0">
                <a:solidFill>
                  <a:srgbClr val="58585A"/>
                </a:solidFill>
                <a:latin typeface="Georgia" pitchFamily="18" charset="0"/>
                <a:ea typeface="MS PGothic" pitchFamily="34" charset="-128"/>
                <a:cs typeface="Georgia" pitchFamily="18" charset="0"/>
              </a:rPr>
              <a:t>-2011</a:t>
            </a:r>
            <a:r>
              <a:rPr lang="en-US" altLang="en-US" sz="1400" dirty="0" smtClean="0">
                <a:solidFill>
                  <a:srgbClr val="58585A"/>
                </a:solidFill>
                <a:latin typeface="Georgia" pitchFamily="18" charset="0"/>
                <a:ea typeface="MS PGothic" pitchFamily="34" charset="-128"/>
                <a:cs typeface="Georgia" pitchFamily="18" charset="0"/>
              </a:rPr>
              <a:t>9</a:t>
            </a:r>
            <a:endParaRPr lang="ru-RU" altLang="en-US" sz="1400" dirty="0" smtClean="0">
              <a:solidFill>
                <a:srgbClr val="58585A"/>
              </a:solidFill>
              <a:latin typeface="Georgia" pitchFamily="18" charset="0"/>
              <a:ea typeface="MS PGothic" pitchFamily="34" charset="-128"/>
              <a:cs typeface="Georgia" pitchFamily="18" charset="0"/>
            </a:endParaRPr>
          </a:p>
          <a:p>
            <a:pPr eaLnBrk="1" hangingPunct="1">
              <a:defRPr/>
            </a:pPr>
            <a:r>
              <a:rPr lang="ru-RU" altLang="en-US" sz="1400" dirty="0" smtClean="0">
                <a:solidFill>
                  <a:srgbClr val="58585A"/>
                </a:solidFill>
                <a:latin typeface="Georgia" pitchFamily="18" charset="0"/>
                <a:ea typeface="MS PGothic" pitchFamily="34" charset="-128"/>
                <a:cs typeface="Georgia" pitchFamily="18" charset="0"/>
              </a:rPr>
              <a:t>Президент РИ: </a:t>
            </a:r>
            <a:r>
              <a:rPr lang="bg-BG" altLang="en-US" sz="1400" dirty="0" smtClean="0">
                <a:solidFill>
                  <a:srgbClr val="58585A"/>
                </a:solidFill>
                <a:latin typeface="Georgia" pitchFamily="18" charset="0"/>
                <a:ea typeface="MS PGothic" pitchFamily="34" charset="-128"/>
                <a:cs typeface="Georgia" pitchFamily="18" charset="0"/>
              </a:rPr>
              <a:t>Бари</a:t>
            </a:r>
            <a:r>
              <a:rPr lang="bg-BG" altLang="en-US" sz="1400" baseline="0" dirty="0" smtClean="0">
                <a:solidFill>
                  <a:srgbClr val="58585A"/>
                </a:solidFill>
                <a:latin typeface="Georgia" pitchFamily="18" charset="0"/>
                <a:ea typeface="MS PGothic" pitchFamily="34" charset="-128"/>
                <a:cs typeface="Georgia" pitchFamily="18" charset="0"/>
              </a:rPr>
              <a:t> Расин</a:t>
            </a:r>
            <a:endParaRPr lang="ru-RU" altLang="en-US" sz="1400" dirty="0" smtClean="0">
              <a:solidFill>
                <a:srgbClr val="58585A"/>
              </a:solidFill>
              <a:latin typeface="Georgia" pitchFamily="18" charset="0"/>
              <a:ea typeface="MS PGothic" pitchFamily="34" charset="-128"/>
              <a:cs typeface="Georgia" pitchFamily="18" charset="0"/>
            </a:endParaRPr>
          </a:p>
          <a:p>
            <a:pPr eaLnBrk="1" hangingPunct="1">
              <a:defRPr/>
            </a:pPr>
            <a:r>
              <a:rPr lang="ru-RU" altLang="en-US" sz="1400" dirty="0" smtClean="0">
                <a:solidFill>
                  <a:srgbClr val="58585A"/>
                </a:solidFill>
                <a:latin typeface="Georgia" pitchFamily="18" charset="0"/>
                <a:ea typeface="MS PGothic" pitchFamily="34" charset="-128"/>
                <a:cs typeface="Georgia" pitchFamily="18" charset="0"/>
              </a:rPr>
              <a:t>ДГ</a:t>
            </a:r>
            <a:r>
              <a:rPr lang="ru-RU" altLang="en-US" sz="1400" baseline="0" dirty="0" smtClean="0">
                <a:solidFill>
                  <a:srgbClr val="58585A"/>
                </a:solidFill>
                <a:latin typeface="Georgia" pitchFamily="18" charset="0"/>
                <a:ea typeface="MS PGothic" pitchFamily="34" charset="-128"/>
                <a:cs typeface="Georgia" pitchFamily="18" charset="0"/>
              </a:rPr>
              <a:t> 2018-19</a:t>
            </a:r>
            <a:r>
              <a:rPr lang="ru-RU" altLang="en-US" sz="1400" dirty="0" smtClean="0">
                <a:solidFill>
                  <a:srgbClr val="58585A"/>
                </a:solidFill>
                <a:latin typeface="Georgia" pitchFamily="18" charset="0"/>
                <a:ea typeface="MS PGothic" pitchFamily="34" charset="-128"/>
                <a:cs typeface="Georgia" pitchFamily="18" charset="0"/>
              </a:rPr>
              <a:t>:  Веселин Димитров</a:t>
            </a:r>
          </a:p>
          <a:p>
            <a:pPr eaLnBrk="1" hangingPunct="1">
              <a:defRPr/>
            </a:pPr>
            <a:r>
              <a:rPr lang="ru-RU" altLang="en-US" sz="1400" dirty="0" smtClean="0">
                <a:solidFill>
                  <a:srgbClr val="58585A"/>
                </a:solidFill>
                <a:latin typeface="Georgia" pitchFamily="18" charset="0"/>
                <a:ea typeface="MS PGothic" pitchFamily="34" charset="-128"/>
                <a:cs typeface="Georgia" pitchFamily="18" charset="0"/>
              </a:rPr>
              <a:t>Дистрикт 2482</a:t>
            </a:r>
            <a:endParaRPr lang="en-US" altLang="en-US" sz="1400" dirty="0" smtClean="0">
              <a:solidFill>
                <a:srgbClr val="58585A"/>
              </a:solidFill>
              <a:latin typeface="Georgia" pitchFamily="18" charset="0"/>
              <a:ea typeface="MS PGothic" pitchFamily="34" charset="-128"/>
              <a:cs typeface="Georgia" pitchFamily="18" charset="0"/>
            </a:endParaRPr>
          </a:p>
        </p:txBody>
      </p:sp>
      <p:pic>
        <p:nvPicPr>
          <p:cNvPr id="9" name="Picture 3" descr="D:\rotary\0000 Vesko\grafics\SMALLER-ONLY-LOGO-BULGARIAN-HORIZONTAL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9512" y="620688"/>
            <a:ext cx="2399184" cy="9714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55712314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60782"/>
          <a:stretch>
            <a:fillRect/>
          </a:stretch>
        </p:blipFill>
        <p:spPr bwMode="auto">
          <a:xfrm>
            <a:off x="6858000" y="469900"/>
            <a:ext cx="1708150" cy="890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54" name="Picture 2" descr="D:\rotary\0000 Vesko\grafics\SMALL-ONLY-LOGO-BULGARIAN-HORIZONTAL.png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168650" y="2996952"/>
            <a:ext cx="2483470" cy="8172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68815709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:\rotary\0000 Vesko\grafics\SMALL-ONLY-LOGO-BULGARIAN-HORIZONTAL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168650" y="1272558"/>
            <a:ext cx="2483470" cy="8172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6400141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D:\rotary\0000 Vesko\grafics\T1819EN_Lockup_PMS-C-TRANSPERENT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81000" y="2867472"/>
            <a:ext cx="3398912" cy="7775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62461969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:\rotary\0000 Vesko\grafics\T1819EN_Lockup_PMS-C-TRANSPERENT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33528" y="2708920"/>
            <a:ext cx="3398912" cy="7775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1933825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D:\rotary\0000 Vesko\grafics\SMALL-ONLY-LOGO-BULGARIAN-HORIZONTAL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622798" y="3021835"/>
            <a:ext cx="3637384" cy="11969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1535724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60782"/>
          <a:stretch>
            <a:fillRect/>
          </a:stretch>
        </p:blipFill>
        <p:spPr bwMode="auto">
          <a:xfrm>
            <a:off x="6651625" y="469900"/>
            <a:ext cx="1708150" cy="890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2" descr="D:\rotary\0000 Vesko\grafics\SMALL-ONLY-LOGO-BULGARIAN-HORIZONTAL.png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162800" y="4558733"/>
            <a:ext cx="1818692" cy="5984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9270788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21700735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-76200" y="3429000"/>
            <a:ext cx="9296400" cy="990600"/>
          </a:xfrm>
          <a:prstGeom prst="rect">
            <a:avLst/>
          </a:prstGeom>
          <a:solidFill>
            <a:schemeClr val="accent3"/>
          </a:solidFill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  <p:txBody>
          <a:bodyPr lIns="548640" tIns="0" rIns="0" bIns="91440" anchor="b" anchorCtr="0">
            <a:noAutofit/>
          </a:bodyPr>
          <a:lstStyle>
            <a:lvl1pPr algn="l">
              <a:defRPr sz="4400" b="0" i="0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533400" y="4611744"/>
            <a:ext cx="6400800" cy="950856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buNone/>
              <a:defRPr sz="2200">
                <a:solidFill>
                  <a:schemeClr val="accent3"/>
                </a:solidFill>
                <a:latin typeface="Georgia"/>
                <a:cs typeface="Georgia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6" name="TextBox 5"/>
          <p:cNvSpPr txBox="1">
            <a:spLocks noChangeArrowheads="1"/>
          </p:cNvSpPr>
          <p:nvPr userDrawn="1"/>
        </p:nvSpPr>
        <p:spPr bwMode="auto">
          <a:xfrm>
            <a:off x="2595254" y="620688"/>
            <a:ext cx="2840842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ヒラギノ角ゴ Pro W3" pitchFamily="-8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ヒラギノ角ゴ Pro W3" pitchFamily="-8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ヒラギノ角ゴ Pro W3" pitchFamily="-8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ヒラギノ角ゴ Pro W3" pitchFamily="-8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ヒラギノ角ゴ Pro W3" pitchFamily="-8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ヒラギノ角ゴ Pro W3" pitchFamily="-8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ヒラギノ角ゴ Pro W3" pitchFamily="-8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ヒラギノ角ゴ Pro W3" pitchFamily="-8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ヒラギノ角ゴ Pro W3" pitchFamily="-84" charset="-128"/>
              </a:defRPr>
            </a:lvl9pPr>
          </a:lstStyle>
          <a:p>
            <a:pPr eaLnBrk="1" hangingPunct="1">
              <a:defRPr/>
            </a:pPr>
            <a:r>
              <a:rPr lang="ru-RU" altLang="en-US" sz="1400" dirty="0" smtClean="0">
                <a:solidFill>
                  <a:srgbClr val="58585A"/>
                </a:solidFill>
                <a:latin typeface="Georgia" pitchFamily="18" charset="0"/>
                <a:ea typeface="MS PGothic" pitchFamily="34" charset="-128"/>
                <a:cs typeface="Georgia" pitchFamily="18" charset="0"/>
              </a:rPr>
              <a:t>Година 201</a:t>
            </a:r>
            <a:r>
              <a:rPr lang="en-US" altLang="en-US" sz="1400" dirty="0" smtClean="0">
                <a:solidFill>
                  <a:srgbClr val="58585A"/>
                </a:solidFill>
                <a:latin typeface="Georgia" pitchFamily="18" charset="0"/>
                <a:ea typeface="MS PGothic" pitchFamily="34" charset="-128"/>
                <a:cs typeface="Georgia" pitchFamily="18" charset="0"/>
              </a:rPr>
              <a:t>8</a:t>
            </a:r>
            <a:r>
              <a:rPr lang="ru-RU" altLang="en-US" sz="1400" dirty="0" smtClean="0">
                <a:solidFill>
                  <a:srgbClr val="58585A"/>
                </a:solidFill>
                <a:latin typeface="Georgia" pitchFamily="18" charset="0"/>
                <a:ea typeface="MS PGothic" pitchFamily="34" charset="-128"/>
                <a:cs typeface="Georgia" pitchFamily="18" charset="0"/>
              </a:rPr>
              <a:t>-2011</a:t>
            </a:r>
            <a:r>
              <a:rPr lang="en-US" altLang="en-US" sz="1400" dirty="0" smtClean="0">
                <a:solidFill>
                  <a:srgbClr val="58585A"/>
                </a:solidFill>
                <a:latin typeface="Georgia" pitchFamily="18" charset="0"/>
                <a:ea typeface="MS PGothic" pitchFamily="34" charset="-128"/>
                <a:cs typeface="Georgia" pitchFamily="18" charset="0"/>
              </a:rPr>
              <a:t>9</a:t>
            </a:r>
            <a:endParaRPr lang="ru-RU" altLang="en-US" sz="1400" dirty="0" smtClean="0">
              <a:solidFill>
                <a:srgbClr val="58585A"/>
              </a:solidFill>
              <a:latin typeface="Georgia" pitchFamily="18" charset="0"/>
              <a:ea typeface="MS PGothic" pitchFamily="34" charset="-128"/>
              <a:cs typeface="Georgia" pitchFamily="18" charset="0"/>
            </a:endParaRPr>
          </a:p>
          <a:p>
            <a:pPr eaLnBrk="1" hangingPunct="1">
              <a:defRPr/>
            </a:pPr>
            <a:r>
              <a:rPr lang="ru-RU" altLang="en-US" sz="1400" dirty="0" smtClean="0">
                <a:solidFill>
                  <a:srgbClr val="58585A"/>
                </a:solidFill>
                <a:latin typeface="Georgia" pitchFamily="18" charset="0"/>
                <a:ea typeface="MS PGothic" pitchFamily="34" charset="-128"/>
                <a:cs typeface="Georgia" pitchFamily="18" charset="0"/>
              </a:rPr>
              <a:t>Президент РИ: </a:t>
            </a:r>
            <a:r>
              <a:rPr lang="bg-BG" altLang="en-US" sz="1400" dirty="0" smtClean="0">
                <a:solidFill>
                  <a:srgbClr val="58585A"/>
                </a:solidFill>
                <a:latin typeface="Georgia" pitchFamily="18" charset="0"/>
                <a:ea typeface="MS PGothic" pitchFamily="34" charset="-128"/>
                <a:cs typeface="Georgia" pitchFamily="18" charset="0"/>
              </a:rPr>
              <a:t>Бари</a:t>
            </a:r>
            <a:r>
              <a:rPr lang="bg-BG" altLang="en-US" sz="1400" baseline="0" dirty="0" smtClean="0">
                <a:solidFill>
                  <a:srgbClr val="58585A"/>
                </a:solidFill>
                <a:latin typeface="Georgia" pitchFamily="18" charset="0"/>
                <a:ea typeface="MS PGothic" pitchFamily="34" charset="-128"/>
                <a:cs typeface="Georgia" pitchFamily="18" charset="0"/>
              </a:rPr>
              <a:t> Расин</a:t>
            </a:r>
            <a:endParaRPr lang="ru-RU" altLang="en-US" sz="1400" dirty="0" smtClean="0">
              <a:solidFill>
                <a:srgbClr val="58585A"/>
              </a:solidFill>
              <a:latin typeface="Georgia" pitchFamily="18" charset="0"/>
              <a:ea typeface="MS PGothic" pitchFamily="34" charset="-128"/>
              <a:cs typeface="Georgia" pitchFamily="18" charset="0"/>
            </a:endParaRPr>
          </a:p>
          <a:p>
            <a:pPr eaLnBrk="1" hangingPunct="1">
              <a:defRPr/>
            </a:pPr>
            <a:r>
              <a:rPr lang="ru-RU" altLang="en-US" sz="1400" dirty="0" smtClean="0">
                <a:solidFill>
                  <a:srgbClr val="58585A"/>
                </a:solidFill>
                <a:latin typeface="Georgia" pitchFamily="18" charset="0"/>
                <a:ea typeface="MS PGothic" pitchFamily="34" charset="-128"/>
                <a:cs typeface="Georgia" pitchFamily="18" charset="0"/>
              </a:rPr>
              <a:t>ДГ</a:t>
            </a:r>
            <a:r>
              <a:rPr lang="ru-RU" altLang="en-US" sz="1400" baseline="0" dirty="0" smtClean="0">
                <a:solidFill>
                  <a:srgbClr val="58585A"/>
                </a:solidFill>
                <a:latin typeface="Georgia" pitchFamily="18" charset="0"/>
                <a:ea typeface="MS PGothic" pitchFamily="34" charset="-128"/>
                <a:cs typeface="Georgia" pitchFamily="18" charset="0"/>
              </a:rPr>
              <a:t> 2018-19</a:t>
            </a:r>
            <a:r>
              <a:rPr lang="ru-RU" altLang="en-US" sz="1400" dirty="0" smtClean="0">
                <a:solidFill>
                  <a:srgbClr val="58585A"/>
                </a:solidFill>
                <a:latin typeface="Georgia" pitchFamily="18" charset="0"/>
                <a:ea typeface="MS PGothic" pitchFamily="34" charset="-128"/>
                <a:cs typeface="Georgia" pitchFamily="18" charset="0"/>
              </a:rPr>
              <a:t>:  Веселин Димитров</a:t>
            </a:r>
          </a:p>
          <a:p>
            <a:pPr eaLnBrk="1" hangingPunct="1">
              <a:defRPr/>
            </a:pPr>
            <a:r>
              <a:rPr lang="ru-RU" altLang="en-US" sz="1400" dirty="0" smtClean="0">
                <a:solidFill>
                  <a:srgbClr val="58585A"/>
                </a:solidFill>
                <a:latin typeface="Georgia" pitchFamily="18" charset="0"/>
                <a:ea typeface="MS PGothic" pitchFamily="34" charset="-128"/>
                <a:cs typeface="Georgia" pitchFamily="18" charset="0"/>
              </a:rPr>
              <a:t>Дистрикт 2482</a:t>
            </a:r>
            <a:endParaRPr lang="en-US" altLang="en-US" sz="1400" dirty="0" smtClean="0">
              <a:solidFill>
                <a:srgbClr val="58585A"/>
              </a:solidFill>
              <a:latin typeface="Georgia" pitchFamily="18" charset="0"/>
              <a:ea typeface="MS PGothic" pitchFamily="34" charset="-128"/>
              <a:cs typeface="Georgia" pitchFamily="18" charset="0"/>
            </a:endParaRPr>
          </a:p>
        </p:txBody>
      </p:sp>
      <p:pic>
        <p:nvPicPr>
          <p:cNvPr id="9" name="Picture 3" descr="D:\rotary\0000 Vesko\grafics\SMALLER-ONLY-LOGO-BULGARIAN-HORIZONTAL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9512" y="620688"/>
            <a:ext cx="2399184" cy="9714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94476154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 algn="l">
              <a:defRPr sz="3600">
                <a:latin typeface="Arial Narrow"/>
                <a:cs typeface="Arial Narrow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>
                <a:latin typeface="Georgia"/>
                <a:cs typeface="Georgia"/>
              </a:defRPr>
            </a:lvl1pPr>
            <a:lvl2pPr>
              <a:defRPr sz="2400">
                <a:latin typeface="Georgia"/>
                <a:cs typeface="Georgia"/>
              </a:defRPr>
            </a:lvl2pPr>
            <a:lvl3pPr>
              <a:defRPr sz="2000">
                <a:latin typeface="Georgia"/>
                <a:cs typeface="Georgia"/>
              </a:defRPr>
            </a:lvl3pPr>
            <a:lvl4pPr>
              <a:defRPr sz="1800">
                <a:latin typeface="Georgia"/>
                <a:cs typeface="Georgia"/>
              </a:defRPr>
            </a:lvl4pPr>
            <a:lvl5pPr>
              <a:defRPr sz="1800">
                <a:latin typeface="Georgia"/>
                <a:cs typeface="Georgia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>
                <a:latin typeface="Georgia"/>
                <a:cs typeface="Georgia"/>
              </a:defRPr>
            </a:lvl1pPr>
            <a:lvl2pPr>
              <a:defRPr sz="2400">
                <a:latin typeface="Georgia"/>
                <a:cs typeface="Georgia"/>
              </a:defRPr>
            </a:lvl2pPr>
            <a:lvl3pPr>
              <a:defRPr sz="2000">
                <a:latin typeface="Georgia"/>
                <a:cs typeface="Georgia"/>
              </a:defRPr>
            </a:lvl3pPr>
            <a:lvl4pPr>
              <a:defRPr sz="1800">
                <a:latin typeface="Georgia"/>
                <a:cs typeface="Georgia"/>
              </a:defRPr>
            </a:lvl4pPr>
            <a:lvl5pPr>
              <a:defRPr sz="1800">
                <a:latin typeface="Georgia"/>
                <a:cs typeface="Georgia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6" name="Picture 2" descr="D:\rotary\0000 Vesko\grafics\SMALL-ONLY-LOGO-BULGARIAN-HORIZONTAL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012800" y="476672"/>
            <a:ext cx="1664475" cy="5477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3395212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-76200" y="3429000"/>
            <a:ext cx="9296400" cy="990600"/>
          </a:xfrm>
          <a:prstGeom prst="rect">
            <a:avLst/>
          </a:prstGeom>
          <a:solidFill>
            <a:schemeClr val="tx2"/>
          </a:solidFill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  <p:txBody>
          <a:bodyPr lIns="548640" tIns="0" rIns="0" bIns="91440" anchor="b" anchorCtr="0">
            <a:noAutofit/>
          </a:bodyPr>
          <a:lstStyle>
            <a:lvl1pPr algn="l">
              <a:defRPr sz="4400" b="0" i="0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533400" y="4611744"/>
            <a:ext cx="6400800" cy="950856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  <a:latin typeface="Georgia"/>
                <a:cs typeface="Georgia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0" name="TextBox 9"/>
          <p:cNvSpPr txBox="1">
            <a:spLocks noChangeArrowheads="1"/>
          </p:cNvSpPr>
          <p:nvPr userDrawn="1"/>
        </p:nvSpPr>
        <p:spPr bwMode="auto">
          <a:xfrm>
            <a:off x="2595254" y="620688"/>
            <a:ext cx="2840842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ヒラギノ角ゴ Pro W3" pitchFamily="-8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ヒラギノ角ゴ Pro W3" pitchFamily="-8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ヒラギノ角ゴ Pro W3" pitchFamily="-8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ヒラギノ角ゴ Pro W3" pitchFamily="-8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ヒラギノ角ゴ Pro W3" pitchFamily="-8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ヒラギノ角ゴ Pro W3" pitchFamily="-8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ヒラギノ角ゴ Pro W3" pitchFamily="-8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ヒラギノ角ゴ Pro W3" pitchFamily="-8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ヒラギノ角ゴ Pro W3" pitchFamily="-84" charset="-128"/>
              </a:defRPr>
            </a:lvl9pPr>
          </a:lstStyle>
          <a:p>
            <a:pPr eaLnBrk="1" hangingPunct="1">
              <a:defRPr/>
            </a:pPr>
            <a:r>
              <a:rPr lang="ru-RU" altLang="en-US" sz="1400" dirty="0" smtClean="0">
                <a:solidFill>
                  <a:srgbClr val="58585A"/>
                </a:solidFill>
                <a:latin typeface="Georgia" pitchFamily="18" charset="0"/>
                <a:ea typeface="MS PGothic" pitchFamily="34" charset="-128"/>
                <a:cs typeface="Georgia" pitchFamily="18" charset="0"/>
              </a:rPr>
              <a:t>Година 201</a:t>
            </a:r>
            <a:r>
              <a:rPr lang="en-US" altLang="en-US" sz="1400" dirty="0" smtClean="0">
                <a:solidFill>
                  <a:srgbClr val="58585A"/>
                </a:solidFill>
                <a:latin typeface="Georgia" pitchFamily="18" charset="0"/>
                <a:ea typeface="MS PGothic" pitchFamily="34" charset="-128"/>
                <a:cs typeface="Georgia" pitchFamily="18" charset="0"/>
              </a:rPr>
              <a:t>8</a:t>
            </a:r>
            <a:r>
              <a:rPr lang="ru-RU" altLang="en-US" sz="1400" dirty="0" smtClean="0">
                <a:solidFill>
                  <a:srgbClr val="58585A"/>
                </a:solidFill>
                <a:latin typeface="Georgia" pitchFamily="18" charset="0"/>
                <a:ea typeface="MS PGothic" pitchFamily="34" charset="-128"/>
                <a:cs typeface="Georgia" pitchFamily="18" charset="0"/>
              </a:rPr>
              <a:t>-2011</a:t>
            </a:r>
            <a:r>
              <a:rPr lang="en-US" altLang="en-US" sz="1400" dirty="0" smtClean="0">
                <a:solidFill>
                  <a:srgbClr val="58585A"/>
                </a:solidFill>
                <a:latin typeface="Georgia" pitchFamily="18" charset="0"/>
                <a:ea typeface="MS PGothic" pitchFamily="34" charset="-128"/>
                <a:cs typeface="Georgia" pitchFamily="18" charset="0"/>
              </a:rPr>
              <a:t>9</a:t>
            </a:r>
            <a:endParaRPr lang="ru-RU" altLang="en-US" sz="1400" dirty="0" smtClean="0">
              <a:solidFill>
                <a:srgbClr val="58585A"/>
              </a:solidFill>
              <a:latin typeface="Georgia" pitchFamily="18" charset="0"/>
              <a:ea typeface="MS PGothic" pitchFamily="34" charset="-128"/>
              <a:cs typeface="Georgia" pitchFamily="18" charset="0"/>
            </a:endParaRPr>
          </a:p>
          <a:p>
            <a:pPr eaLnBrk="1" hangingPunct="1">
              <a:defRPr/>
            </a:pPr>
            <a:r>
              <a:rPr lang="ru-RU" altLang="en-US" sz="1400" dirty="0" smtClean="0">
                <a:solidFill>
                  <a:srgbClr val="58585A"/>
                </a:solidFill>
                <a:latin typeface="Georgia" pitchFamily="18" charset="0"/>
                <a:ea typeface="MS PGothic" pitchFamily="34" charset="-128"/>
                <a:cs typeface="Georgia" pitchFamily="18" charset="0"/>
              </a:rPr>
              <a:t>Президент РИ: </a:t>
            </a:r>
            <a:r>
              <a:rPr lang="bg-BG" altLang="en-US" sz="1400" dirty="0" smtClean="0">
                <a:solidFill>
                  <a:srgbClr val="58585A"/>
                </a:solidFill>
                <a:latin typeface="Georgia" pitchFamily="18" charset="0"/>
                <a:ea typeface="MS PGothic" pitchFamily="34" charset="-128"/>
                <a:cs typeface="Georgia" pitchFamily="18" charset="0"/>
              </a:rPr>
              <a:t>Бари</a:t>
            </a:r>
            <a:r>
              <a:rPr lang="bg-BG" altLang="en-US" sz="1400" baseline="0" dirty="0" smtClean="0">
                <a:solidFill>
                  <a:srgbClr val="58585A"/>
                </a:solidFill>
                <a:latin typeface="Georgia" pitchFamily="18" charset="0"/>
                <a:ea typeface="MS PGothic" pitchFamily="34" charset="-128"/>
                <a:cs typeface="Georgia" pitchFamily="18" charset="0"/>
              </a:rPr>
              <a:t> Расин</a:t>
            </a:r>
            <a:endParaRPr lang="ru-RU" altLang="en-US" sz="1400" dirty="0" smtClean="0">
              <a:solidFill>
                <a:srgbClr val="58585A"/>
              </a:solidFill>
              <a:latin typeface="Georgia" pitchFamily="18" charset="0"/>
              <a:ea typeface="MS PGothic" pitchFamily="34" charset="-128"/>
              <a:cs typeface="Georgia" pitchFamily="18" charset="0"/>
            </a:endParaRPr>
          </a:p>
          <a:p>
            <a:pPr eaLnBrk="1" hangingPunct="1">
              <a:defRPr/>
            </a:pPr>
            <a:r>
              <a:rPr lang="ru-RU" altLang="en-US" sz="1400" dirty="0" smtClean="0">
                <a:solidFill>
                  <a:srgbClr val="58585A"/>
                </a:solidFill>
                <a:latin typeface="Georgia" pitchFamily="18" charset="0"/>
                <a:ea typeface="MS PGothic" pitchFamily="34" charset="-128"/>
                <a:cs typeface="Georgia" pitchFamily="18" charset="0"/>
              </a:rPr>
              <a:t>ДГ</a:t>
            </a:r>
            <a:r>
              <a:rPr lang="ru-RU" altLang="en-US" sz="1400" baseline="0" dirty="0" smtClean="0">
                <a:solidFill>
                  <a:srgbClr val="58585A"/>
                </a:solidFill>
                <a:latin typeface="Georgia" pitchFamily="18" charset="0"/>
                <a:ea typeface="MS PGothic" pitchFamily="34" charset="-128"/>
                <a:cs typeface="Georgia" pitchFamily="18" charset="0"/>
              </a:rPr>
              <a:t> 2018-19</a:t>
            </a:r>
            <a:r>
              <a:rPr lang="ru-RU" altLang="en-US" sz="1400" dirty="0" smtClean="0">
                <a:solidFill>
                  <a:srgbClr val="58585A"/>
                </a:solidFill>
                <a:latin typeface="Georgia" pitchFamily="18" charset="0"/>
                <a:ea typeface="MS PGothic" pitchFamily="34" charset="-128"/>
                <a:cs typeface="Georgia" pitchFamily="18" charset="0"/>
              </a:rPr>
              <a:t>:  Веселин Димитров</a:t>
            </a:r>
          </a:p>
          <a:p>
            <a:pPr eaLnBrk="1" hangingPunct="1">
              <a:defRPr/>
            </a:pPr>
            <a:r>
              <a:rPr lang="ru-RU" altLang="en-US" sz="1400" dirty="0" smtClean="0">
                <a:solidFill>
                  <a:srgbClr val="58585A"/>
                </a:solidFill>
                <a:latin typeface="Georgia" pitchFamily="18" charset="0"/>
                <a:ea typeface="MS PGothic" pitchFamily="34" charset="-128"/>
                <a:cs typeface="Georgia" pitchFamily="18" charset="0"/>
              </a:rPr>
              <a:t>Дистрикт 2482</a:t>
            </a:r>
            <a:endParaRPr lang="en-US" altLang="en-US" sz="1400" dirty="0" smtClean="0">
              <a:solidFill>
                <a:srgbClr val="58585A"/>
              </a:solidFill>
              <a:latin typeface="Georgia" pitchFamily="18" charset="0"/>
              <a:ea typeface="MS PGothic" pitchFamily="34" charset="-128"/>
              <a:cs typeface="Georgia" pitchFamily="18" charset="0"/>
            </a:endParaRPr>
          </a:p>
        </p:txBody>
      </p:sp>
      <p:pic>
        <p:nvPicPr>
          <p:cNvPr id="11" name="Picture 3" descr="D:\rotary\0000 Vesko\grafics\SMALLER-ONLY-LOGO-BULGARIAN-HORIZONTAL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9512" y="620688"/>
            <a:ext cx="2399184" cy="9714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68307150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-76200" y="3429000"/>
            <a:ext cx="9296400" cy="990600"/>
          </a:xfrm>
          <a:prstGeom prst="rect">
            <a:avLst/>
          </a:prstGeom>
          <a:solidFill>
            <a:schemeClr val="tx2"/>
          </a:solidFill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  <p:txBody>
          <a:bodyPr lIns="548640" tIns="0" rIns="0" bIns="91440" anchor="b" anchorCtr="0">
            <a:noAutofit/>
          </a:bodyPr>
          <a:lstStyle>
            <a:lvl1pPr algn="l">
              <a:defRPr sz="4400" b="0" i="0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533400" y="4611744"/>
            <a:ext cx="6400800" cy="950856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  <a:latin typeface="Georgia"/>
                <a:cs typeface="Georgia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6" name="TextBox 5"/>
          <p:cNvSpPr txBox="1">
            <a:spLocks noChangeArrowheads="1"/>
          </p:cNvSpPr>
          <p:nvPr userDrawn="1"/>
        </p:nvSpPr>
        <p:spPr bwMode="auto">
          <a:xfrm>
            <a:off x="2595254" y="620688"/>
            <a:ext cx="2840842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ヒラギノ角ゴ Pro W3" pitchFamily="-8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ヒラギノ角ゴ Pro W3" pitchFamily="-8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ヒラギノ角ゴ Pro W3" pitchFamily="-8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ヒラギノ角ゴ Pro W3" pitchFamily="-8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ヒラギノ角ゴ Pro W3" pitchFamily="-8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ヒラギノ角ゴ Pro W3" pitchFamily="-8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ヒラギノ角ゴ Pro W3" pitchFamily="-8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ヒラギノ角ゴ Pro W3" pitchFamily="-8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ヒラギノ角ゴ Pro W3" pitchFamily="-84" charset="-128"/>
              </a:defRPr>
            </a:lvl9pPr>
          </a:lstStyle>
          <a:p>
            <a:pPr eaLnBrk="1" hangingPunct="1">
              <a:defRPr/>
            </a:pPr>
            <a:r>
              <a:rPr lang="ru-RU" altLang="en-US" sz="1400" dirty="0" smtClean="0">
                <a:solidFill>
                  <a:srgbClr val="58585A"/>
                </a:solidFill>
                <a:latin typeface="Georgia" pitchFamily="18" charset="0"/>
                <a:ea typeface="MS PGothic" pitchFamily="34" charset="-128"/>
                <a:cs typeface="Georgia" pitchFamily="18" charset="0"/>
              </a:rPr>
              <a:t>Година 201</a:t>
            </a:r>
            <a:r>
              <a:rPr lang="en-US" altLang="en-US" sz="1400" dirty="0" smtClean="0">
                <a:solidFill>
                  <a:srgbClr val="58585A"/>
                </a:solidFill>
                <a:latin typeface="Georgia" pitchFamily="18" charset="0"/>
                <a:ea typeface="MS PGothic" pitchFamily="34" charset="-128"/>
                <a:cs typeface="Georgia" pitchFamily="18" charset="0"/>
              </a:rPr>
              <a:t>8</a:t>
            </a:r>
            <a:r>
              <a:rPr lang="ru-RU" altLang="en-US" sz="1400" dirty="0" smtClean="0">
                <a:solidFill>
                  <a:srgbClr val="58585A"/>
                </a:solidFill>
                <a:latin typeface="Georgia" pitchFamily="18" charset="0"/>
                <a:ea typeface="MS PGothic" pitchFamily="34" charset="-128"/>
                <a:cs typeface="Georgia" pitchFamily="18" charset="0"/>
              </a:rPr>
              <a:t>-2011</a:t>
            </a:r>
            <a:r>
              <a:rPr lang="en-US" altLang="en-US" sz="1400" dirty="0" smtClean="0">
                <a:solidFill>
                  <a:srgbClr val="58585A"/>
                </a:solidFill>
                <a:latin typeface="Georgia" pitchFamily="18" charset="0"/>
                <a:ea typeface="MS PGothic" pitchFamily="34" charset="-128"/>
                <a:cs typeface="Georgia" pitchFamily="18" charset="0"/>
              </a:rPr>
              <a:t>9</a:t>
            </a:r>
            <a:endParaRPr lang="ru-RU" altLang="en-US" sz="1400" dirty="0" smtClean="0">
              <a:solidFill>
                <a:srgbClr val="58585A"/>
              </a:solidFill>
              <a:latin typeface="Georgia" pitchFamily="18" charset="0"/>
              <a:ea typeface="MS PGothic" pitchFamily="34" charset="-128"/>
              <a:cs typeface="Georgia" pitchFamily="18" charset="0"/>
            </a:endParaRPr>
          </a:p>
          <a:p>
            <a:pPr eaLnBrk="1" hangingPunct="1">
              <a:defRPr/>
            </a:pPr>
            <a:r>
              <a:rPr lang="ru-RU" altLang="en-US" sz="1400" dirty="0" smtClean="0">
                <a:solidFill>
                  <a:srgbClr val="58585A"/>
                </a:solidFill>
                <a:latin typeface="Georgia" pitchFamily="18" charset="0"/>
                <a:ea typeface="MS PGothic" pitchFamily="34" charset="-128"/>
                <a:cs typeface="Georgia" pitchFamily="18" charset="0"/>
              </a:rPr>
              <a:t>Президент РИ: </a:t>
            </a:r>
            <a:r>
              <a:rPr lang="bg-BG" altLang="en-US" sz="1400" dirty="0" smtClean="0">
                <a:solidFill>
                  <a:srgbClr val="58585A"/>
                </a:solidFill>
                <a:latin typeface="Georgia" pitchFamily="18" charset="0"/>
                <a:ea typeface="MS PGothic" pitchFamily="34" charset="-128"/>
                <a:cs typeface="Georgia" pitchFamily="18" charset="0"/>
              </a:rPr>
              <a:t>Бари</a:t>
            </a:r>
            <a:r>
              <a:rPr lang="bg-BG" altLang="en-US" sz="1400" baseline="0" dirty="0" smtClean="0">
                <a:solidFill>
                  <a:srgbClr val="58585A"/>
                </a:solidFill>
                <a:latin typeface="Georgia" pitchFamily="18" charset="0"/>
                <a:ea typeface="MS PGothic" pitchFamily="34" charset="-128"/>
                <a:cs typeface="Georgia" pitchFamily="18" charset="0"/>
              </a:rPr>
              <a:t> Расин</a:t>
            </a:r>
            <a:endParaRPr lang="ru-RU" altLang="en-US" sz="1400" dirty="0" smtClean="0">
              <a:solidFill>
                <a:srgbClr val="58585A"/>
              </a:solidFill>
              <a:latin typeface="Georgia" pitchFamily="18" charset="0"/>
              <a:ea typeface="MS PGothic" pitchFamily="34" charset="-128"/>
              <a:cs typeface="Georgia" pitchFamily="18" charset="0"/>
            </a:endParaRPr>
          </a:p>
          <a:p>
            <a:pPr eaLnBrk="1" hangingPunct="1">
              <a:defRPr/>
            </a:pPr>
            <a:r>
              <a:rPr lang="ru-RU" altLang="en-US" sz="1400" dirty="0" smtClean="0">
                <a:solidFill>
                  <a:srgbClr val="58585A"/>
                </a:solidFill>
                <a:latin typeface="Georgia" pitchFamily="18" charset="0"/>
                <a:ea typeface="MS PGothic" pitchFamily="34" charset="-128"/>
                <a:cs typeface="Georgia" pitchFamily="18" charset="0"/>
              </a:rPr>
              <a:t>ДГ</a:t>
            </a:r>
            <a:r>
              <a:rPr lang="ru-RU" altLang="en-US" sz="1400" baseline="0" dirty="0" smtClean="0">
                <a:solidFill>
                  <a:srgbClr val="58585A"/>
                </a:solidFill>
                <a:latin typeface="Georgia" pitchFamily="18" charset="0"/>
                <a:ea typeface="MS PGothic" pitchFamily="34" charset="-128"/>
                <a:cs typeface="Georgia" pitchFamily="18" charset="0"/>
              </a:rPr>
              <a:t> 2018-19</a:t>
            </a:r>
            <a:r>
              <a:rPr lang="ru-RU" altLang="en-US" sz="1400" dirty="0" smtClean="0">
                <a:solidFill>
                  <a:srgbClr val="58585A"/>
                </a:solidFill>
                <a:latin typeface="Georgia" pitchFamily="18" charset="0"/>
                <a:ea typeface="MS PGothic" pitchFamily="34" charset="-128"/>
                <a:cs typeface="Georgia" pitchFamily="18" charset="0"/>
              </a:rPr>
              <a:t>:  Веселин Димитров</a:t>
            </a:r>
          </a:p>
          <a:p>
            <a:pPr eaLnBrk="1" hangingPunct="1">
              <a:defRPr/>
            </a:pPr>
            <a:r>
              <a:rPr lang="ru-RU" altLang="en-US" sz="1400" dirty="0" smtClean="0">
                <a:solidFill>
                  <a:srgbClr val="58585A"/>
                </a:solidFill>
                <a:latin typeface="Georgia" pitchFamily="18" charset="0"/>
                <a:ea typeface="MS PGothic" pitchFamily="34" charset="-128"/>
                <a:cs typeface="Georgia" pitchFamily="18" charset="0"/>
              </a:rPr>
              <a:t>Дистрикт 2482</a:t>
            </a:r>
            <a:endParaRPr lang="en-US" altLang="en-US" sz="1400" dirty="0" smtClean="0">
              <a:solidFill>
                <a:srgbClr val="58585A"/>
              </a:solidFill>
              <a:latin typeface="Georgia" pitchFamily="18" charset="0"/>
              <a:ea typeface="MS PGothic" pitchFamily="34" charset="-128"/>
              <a:cs typeface="Georgia" pitchFamily="18" charset="0"/>
            </a:endParaRPr>
          </a:p>
        </p:txBody>
      </p:sp>
      <p:pic>
        <p:nvPicPr>
          <p:cNvPr id="9" name="Picture 3" descr="D:\rotary\0000 Vesko\grafics\SMALLER-ONLY-LOGO-BULGARIAN-HORIZONTAL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9512" y="620688"/>
            <a:ext cx="2399184" cy="9714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31697116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-76200" y="3429000"/>
            <a:ext cx="9296400" cy="990600"/>
          </a:xfrm>
          <a:prstGeom prst="rect">
            <a:avLst/>
          </a:prstGeom>
          <a:solidFill>
            <a:schemeClr val="tx2"/>
          </a:solidFill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  <p:txBody>
          <a:bodyPr lIns="548640" tIns="0" rIns="0" bIns="91440" anchor="b" anchorCtr="0">
            <a:noAutofit/>
          </a:bodyPr>
          <a:lstStyle>
            <a:lvl1pPr algn="l">
              <a:defRPr sz="4400" b="0" i="0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533400" y="4611744"/>
            <a:ext cx="6400800" cy="950856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  <a:latin typeface="Georgia"/>
                <a:cs typeface="Georgia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6" name="TextBox 5"/>
          <p:cNvSpPr txBox="1">
            <a:spLocks noChangeArrowheads="1"/>
          </p:cNvSpPr>
          <p:nvPr userDrawn="1"/>
        </p:nvSpPr>
        <p:spPr bwMode="auto">
          <a:xfrm>
            <a:off x="2595254" y="620688"/>
            <a:ext cx="2840842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ヒラギノ角ゴ Pro W3" pitchFamily="-8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ヒラギノ角ゴ Pro W3" pitchFamily="-8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ヒラギノ角ゴ Pro W3" pitchFamily="-8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ヒラギノ角ゴ Pro W3" pitchFamily="-8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ヒラギノ角ゴ Pro W3" pitchFamily="-8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ヒラギノ角ゴ Pro W3" pitchFamily="-8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ヒラギノ角ゴ Pro W3" pitchFamily="-8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ヒラギノ角ゴ Pro W3" pitchFamily="-8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ヒラギノ角ゴ Pro W3" pitchFamily="-84" charset="-128"/>
              </a:defRPr>
            </a:lvl9pPr>
          </a:lstStyle>
          <a:p>
            <a:pPr eaLnBrk="1" hangingPunct="1">
              <a:defRPr/>
            </a:pPr>
            <a:r>
              <a:rPr lang="ru-RU" altLang="en-US" sz="1400" dirty="0" smtClean="0">
                <a:solidFill>
                  <a:srgbClr val="58585A"/>
                </a:solidFill>
                <a:latin typeface="Georgia" pitchFamily="18" charset="0"/>
                <a:ea typeface="MS PGothic" pitchFamily="34" charset="-128"/>
                <a:cs typeface="Georgia" pitchFamily="18" charset="0"/>
              </a:rPr>
              <a:t>Година 201</a:t>
            </a:r>
            <a:r>
              <a:rPr lang="en-US" altLang="en-US" sz="1400" dirty="0" smtClean="0">
                <a:solidFill>
                  <a:srgbClr val="58585A"/>
                </a:solidFill>
                <a:latin typeface="Georgia" pitchFamily="18" charset="0"/>
                <a:ea typeface="MS PGothic" pitchFamily="34" charset="-128"/>
                <a:cs typeface="Georgia" pitchFamily="18" charset="0"/>
              </a:rPr>
              <a:t>8</a:t>
            </a:r>
            <a:r>
              <a:rPr lang="ru-RU" altLang="en-US" sz="1400" dirty="0" smtClean="0">
                <a:solidFill>
                  <a:srgbClr val="58585A"/>
                </a:solidFill>
                <a:latin typeface="Georgia" pitchFamily="18" charset="0"/>
                <a:ea typeface="MS PGothic" pitchFamily="34" charset="-128"/>
                <a:cs typeface="Georgia" pitchFamily="18" charset="0"/>
              </a:rPr>
              <a:t>-2011</a:t>
            </a:r>
            <a:r>
              <a:rPr lang="en-US" altLang="en-US" sz="1400" dirty="0" smtClean="0">
                <a:solidFill>
                  <a:srgbClr val="58585A"/>
                </a:solidFill>
                <a:latin typeface="Georgia" pitchFamily="18" charset="0"/>
                <a:ea typeface="MS PGothic" pitchFamily="34" charset="-128"/>
                <a:cs typeface="Georgia" pitchFamily="18" charset="0"/>
              </a:rPr>
              <a:t>9</a:t>
            </a:r>
            <a:endParaRPr lang="ru-RU" altLang="en-US" sz="1400" dirty="0" smtClean="0">
              <a:solidFill>
                <a:srgbClr val="58585A"/>
              </a:solidFill>
              <a:latin typeface="Georgia" pitchFamily="18" charset="0"/>
              <a:ea typeface="MS PGothic" pitchFamily="34" charset="-128"/>
              <a:cs typeface="Georgia" pitchFamily="18" charset="0"/>
            </a:endParaRPr>
          </a:p>
          <a:p>
            <a:pPr eaLnBrk="1" hangingPunct="1">
              <a:defRPr/>
            </a:pPr>
            <a:r>
              <a:rPr lang="ru-RU" altLang="en-US" sz="1400" dirty="0" smtClean="0">
                <a:solidFill>
                  <a:srgbClr val="58585A"/>
                </a:solidFill>
                <a:latin typeface="Georgia" pitchFamily="18" charset="0"/>
                <a:ea typeface="MS PGothic" pitchFamily="34" charset="-128"/>
                <a:cs typeface="Georgia" pitchFamily="18" charset="0"/>
              </a:rPr>
              <a:t>Президент РИ: </a:t>
            </a:r>
            <a:r>
              <a:rPr lang="bg-BG" altLang="en-US" sz="1400" dirty="0" smtClean="0">
                <a:solidFill>
                  <a:srgbClr val="58585A"/>
                </a:solidFill>
                <a:latin typeface="Georgia" pitchFamily="18" charset="0"/>
                <a:ea typeface="MS PGothic" pitchFamily="34" charset="-128"/>
                <a:cs typeface="Georgia" pitchFamily="18" charset="0"/>
              </a:rPr>
              <a:t>Бари</a:t>
            </a:r>
            <a:r>
              <a:rPr lang="bg-BG" altLang="en-US" sz="1400" baseline="0" dirty="0" smtClean="0">
                <a:solidFill>
                  <a:srgbClr val="58585A"/>
                </a:solidFill>
                <a:latin typeface="Georgia" pitchFamily="18" charset="0"/>
                <a:ea typeface="MS PGothic" pitchFamily="34" charset="-128"/>
                <a:cs typeface="Georgia" pitchFamily="18" charset="0"/>
              </a:rPr>
              <a:t> Расин</a:t>
            </a:r>
            <a:endParaRPr lang="ru-RU" altLang="en-US" sz="1400" dirty="0" smtClean="0">
              <a:solidFill>
                <a:srgbClr val="58585A"/>
              </a:solidFill>
              <a:latin typeface="Georgia" pitchFamily="18" charset="0"/>
              <a:ea typeface="MS PGothic" pitchFamily="34" charset="-128"/>
              <a:cs typeface="Georgia" pitchFamily="18" charset="0"/>
            </a:endParaRPr>
          </a:p>
          <a:p>
            <a:pPr eaLnBrk="1" hangingPunct="1">
              <a:defRPr/>
            </a:pPr>
            <a:r>
              <a:rPr lang="ru-RU" altLang="en-US" sz="1400" dirty="0" smtClean="0">
                <a:solidFill>
                  <a:srgbClr val="58585A"/>
                </a:solidFill>
                <a:latin typeface="Georgia" pitchFamily="18" charset="0"/>
                <a:ea typeface="MS PGothic" pitchFamily="34" charset="-128"/>
                <a:cs typeface="Georgia" pitchFamily="18" charset="0"/>
              </a:rPr>
              <a:t>ДГ</a:t>
            </a:r>
            <a:r>
              <a:rPr lang="ru-RU" altLang="en-US" sz="1400" baseline="0" dirty="0" smtClean="0">
                <a:solidFill>
                  <a:srgbClr val="58585A"/>
                </a:solidFill>
                <a:latin typeface="Georgia" pitchFamily="18" charset="0"/>
                <a:ea typeface="MS PGothic" pitchFamily="34" charset="-128"/>
                <a:cs typeface="Georgia" pitchFamily="18" charset="0"/>
              </a:rPr>
              <a:t> 2018-19</a:t>
            </a:r>
            <a:r>
              <a:rPr lang="ru-RU" altLang="en-US" sz="1400" dirty="0" smtClean="0">
                <a:solidFill>
                  <a:srgbClr val="58585A"/>
                </a:solidFill>
                <a:latin typeface="Georgia" pitchFamily="18" charset="0"/>
                <a:ea typeface="MS PGothic" pitchFamily="34" charset="-128"/>
                <a:cs typeface="Georgia" pitchFamily="18" charset="0"/>
              </a:rPr>
              <a:t>:  Веселин Димитров</a:t>
            </a:r>
          </a:p>
          <a:p>
            <a:pPr eaLnBrk="1" hangingPunct="1">
              <a:defRPr/>
            </a:pPr>
            <a:r>
              <a:rPr lang="ru-RU" altLang="en-US" sz="1400" dirty="0" smtClean="0">
                <a:solidFill>
                  <a:srgbClr val="58585A"/>
                </a:solidFill>
                <a:latin typeface="Georgia" pitchFamily="18" charset="0"/>
                <a:ea typeface="MS PGothic" pitchFamily="34" charset="-128"/>
                <a:cs typeface="Georgia" pitchFamily="18" charset="0"/>
              </a:rPr>
              <a:t>Дистрикт 2482</a:t>
            </a:r>
            <a:endParaRPr lang="en-US" altLang="en-US" sz="1400" dirty="0" smtClean="0">
              <a:solidFill>
                <a:srgbClr val="58585A"/>
              </a:solidFill>
              <a:latin typeface="Georgia" pitchFamily="18" charset="0"/>
              <a:ea typeface="MS PGothic" pitchFamily="34" charset="-128"/>
              <a:cs typeface="Georgia" pitchFamily="18" charset="0"/>
            </a:endParaRPr>
          </a:p>
        </p:txBody>
      </p:sp>
      <p:pic>
        <p:nvPicPr>
          <p:cNvPr id="9" name="Picture 3" descr="D:\rotary\0000 Vesko\grafics\SMALLER-ONLY-LOGO-BULGARIAN-HORIZONTAL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9512" y="620688"/>
            <a:ext cx="2399184" cy="9714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5267443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-76200" y="3429000"/>
            <a:ext cx="9296400" cy="990600"/>
          </a:xfrm>
          <a:prstGeom prst="rect">
            <a:avLst/>
          </a:prstGeom>
          <a:solidFill>
            <a:schemeClr val="tx2"/>
          </a:solidFill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  <p:txBody>
          <a:bodyPr lIns="548640" tIns="0" rIns="0" bIns="91440" anchor="b" anchorCtr="0">
            <a:noAutofit/>
          </a:bodyPr>
          <a:lstStyle>
            <a:lvl1pPr algn="l">
              <a:defRPr sz="4400" b="0" i="0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533400" y="4611744"/>
            <a:ext cx="6400800" cy="950856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  <a:latin typeface="Georgia"/>
                <a:cs typeface="Georgia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6" name="TextBox 5"/>
          <p:cNvSpPr txBox="1">
            <a:spLocks noChangeArrowheads="1"/>
          </p:cNvSpPr>
          <p:nvPr userDrawn="1"/>
        </p:nvSpPr>
        <p:spPr bwMode="auto">
          <a:xfrm>
            <a:off x="2595254" y="620688"/>
            <a:ext cx="2840842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ヒラギノ角ゴ Pro W3" pitchFamily="-8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ヒラギノ角ゴ Pro W3" pitchFamily="-8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ヒラギノ角ゴ Pro W3" pitchFamily="-8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ヒラギノ角ゴ Pro W3" pitchFamily="-8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ヒラギノ角ゴ Pro W3" pitchFamily="-8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ヒラギノ角ゴ Pro W3" pitchFamily="-8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ヒラギノ角ゴ Pro W3" pitchFamily="-8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ヒラギノ角ゴ Pro W3" pitchFamily="-8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ヒラギノ角ゴ Pro W3" pitchFamily="-84" charset="-128"/>
              </a:defRPr>
            </a:lvl9pPr>
          </a:lstStyle>
          <a:p>
            <a:pPr eaLnBrk="1" hangingPunct="1">
              <a:defRPr/>
            </a:pPr>
            <a:r>
              <a:rPr lang="ru-RU" altLang="en-US" sz="1400" dirty="0" smtClean="0">
                <a:solidFill>
                  <a:srgbClr val="58585A"/>
                </a:solidFill>
                <a:latin typeface="Georgia" pitchFamily="18" charset="0"/>
                <a:ea typeface="MS PGothic" pitchFamily="34" charset="-128"/>
                <a:cs typeface="Georgia" pitchFamily="18" charset="0"/>
              </a:rPr>
              <a:t>Година 201</a:t>
            </a:r>
            <a:r>
              <a:rPr lang="en-US" altLang="en-US" sz="1400" dirty="0" smtClean="0">
                <a:solidFill>
                  <a:srgbClr val="58585A"/>
                </a:solidFill>
                <a:latin typeface="Georgia" pitchFamily="18" charset="0"/>
                <a:ea typeface="MS PGothic" pitchFamily="34" charset="-128"/>
                <a:cs typeface="Georgia" pitchFamily="18" charset="0"/>
              </a:rPr>
              <a:t>8</a:t>
            </a:r>
            <a:r>
              <a:rPr lang="ru-RU" altLang="en-US" sz="1400" dirty="0" smtClean="0">
                <a:solidFill>
                  <a:srgbClr val="58585A"/>
                </a:solidFill>
                <a:latin typeface="Georgia" pitchFamily="18" charset="0"/>
                <a:ea typeface="MS PGothic" pitchFamily="34" charset="-128"/>
                <a:cs typeface="Georgia" pitchFamily="18" charset="0"/>
              </a:rPr>
              <a:t>-2011</a:t>
            </a:r>
            <a:r>
              <a:rPr lang="en-US" altLang="en-US" sz="1400" dirty="0" smtClean="0">
                <a:solidFill>
                  <a:srgbClr val="58585A"/>
                </a:solidFill>
                <a:latin typeface="Georgia" pitchFamily="18" charset="0"/>
                <a:ea typeface="MS PGothic" pitchFamily="34" charset="-128"/>
                <a:cs typeface="Georgia" pitchFamily="18" charset="0"/>
              </a:rPr>
              <a:t>9</a:t>
            </a:r>
            <a:endParaRPr lang="ru-RU" altLang="en-US" sz="1400" dirty="0" smtClean="0">
              <a:solidFill>
                <a:srgbClr val="58585A"/>
              </a:solidFill>
              <a:latin typeface="Georgia" pitchFamily="18" charset="0"/>
              <a:ea typeface="MS PGothic" pitchFamily="34" charset="-128"/>
              <a:cs typeface="Georgia" pitchFamily="18" charset="0"/>
            </a:endParaRPr>
          </a:p>
          <a:p>
            <a:pPr eaLnBrk="1" hangingPunct="1">
              <a:defRPr/>
            </a:pPr>
            <a:r>
              <a:rPr lang="ru-RU" altLang="en-US" sz="1400" dirty="0" smtClean="0">
                <a:solidFill>
                  <a:srgbClr val="58585A"/>
                </a:solidFill>
                <a:latin typeface="Georgia" pitchFamily="18" charset="0"/>
                <a:ea typeface="MS PGothic" pitchFamily="34" charset="-128"/>
                <a:cs typeface="Georgia" pitchFamily="18" charset="0"/>
              </a:rPr>
              <a:t>Президент РИ: </a:t>
            </a:r>
            <a:r>
              <a:rPr lang="bg-BG" altLang="en-US" sz="1400" dirty="0" smtClean="0">
                <a:solidFill>
                  <a:srgbClr val="58585A"/>
                </a:solidFill>
                <a:latin typeface="Georgia" pitchFamily="18" charset="0"/>
                <a:ea typeface="MS PGothic" pitchFamily="34" charset="-128"/>
                <a:cs typeface="Georgia" pitchFamily="18" charset="0"/>
              </a:rPr>
              <a:t>Бари</a:t>
            </a:r>
            <a:r>
              <a:rPr lang="bg-BG" altLang="en-US" sz="1400" baseline="0" dirty="0" smtClean="0">
                <a:solidFill>
                  <a:srgbClr val="58585A"/>
                </a:solidFill>
                <a:latin typeface="Georgia" pitchFamily="18" charset="0"/>
                <a:ea typeface="MS PGothic" pitchFamily="34" charset="-128"/>
                <a:cs typeface="Georgia" pitchFamily="18" charset="0"/>
              </a:rPr>
              <a:t> Расин</a:t>
            </a:r>
            <a:endParaRPr lang="ru-RU" altLang="en-US" sz="1400" dirty="0" smtClean="0">
              <a:solidFill>
                <a:srgbClr val="58585A"/>
              </a:solidFill>
              <a:latin typeface="Georgia" pitchFamily="18" charset="0"/>
              <a:ea typeface="MS PGothic" pitchFamily="34" charset="-128"/>
              <a:cs typeface="Georgia" pitchFamily="18" charset="0"/>
            </a:endParaRPr>
          </a:p>
          <a:p>
            <a:pPr eaLnBrk="1" hangingPunct="1">
              <a:defRPr/>
            </a:pPr>
            <a:r>
              <a:rPr lang="ru-RU" altLang="en-US" sz="1400" dirty="0" smtClean="0">
                <a:solidFill>
                  <a:srgbClr val="58585A"/>
                </a:solidFill>
                <a:latin typeface="Georgia" pitchFamily="18" charset="0"/>
                <a:ea typeface="MS PGothic" pitchFamily="34" charset="-128"/>
                <a:cs typeface="Georgia" pitchFamily="18" charset="0"/>
              </a:rPr>
              <a:t>ДГ</a:t>
            </a:r>
            <a:r>
              <a:rPr lang="ru-RU" altLang="en-US" sz="1400" baseline="0" dirty="0" smtClean="0">
                <a:solidFill>
                  <a:srgbClr val="58585A"/>
                </a:solidFill>
                <a:latin typeface="Georgia" pitchFamily="18" charset="0"/>
                <a:ea typeface="MS PGothic" pitchFamily="34" charset="-128"/>
                <a:cs typeface="Georgia" pitchFamily="18" charset="0"/>
              </a:rPr>
              <a:t> 2018-19</a:t>
            </a:r>
            <a:r>
              <a:rPr lang="ru-RU" altLang="en-US" sz="1400" dirty="0" smtClean="0">
                <a:solidFill>
                  <a:srgbClr val="58585A"/>
                </a:solidFill>
                <a:latin typeface="Georgia" pitchFamily="18" charset="0"/>
                <a:ea typeface="MS PGothic" pitchFamily="34" charset="-128"/>
                <a:cs typeface="Georgia" pitchFamily="18" charset="0"/>
              </a:rPr>
              <a:t>:  Веселин Димитров</a:t>
            </a:r>
          </a:p>
          <a:p>
            <a:pPr eaLnBrk="1" hangingPunct="1">
              <a:defRPr/>
            </a:pPr>
            <a:r>
              <a:rPr lang="ru-RU" altLang="en-US" sz="1400" dirty="0" smtClean="0">
                <a:solidFill>
                  <a:srgbClr val="58585A"/>
                </a:solidFill>
                <a:latin typeface="Georgia" pitchFamily="18" charset="0"/>
                <a:ea typeface="MS PGothic" pitchFamily="34" charset="-128"/>
                <a:cs typeface="Georgia" pitchFamily="18" charset="0"/>
              </a:rPr>
              <a:t>Дистрикт 2482</a:t>
            </a:r>
            <a:endParaRPr lang="en-US" altLang="en-US" sz="1400" dirty="0" smtClean="0">
              <a:solidFill>
                <a:srgbClr val="58585A"/>
              </a:solidFill>
              <a:latin typeface="Georgia" pitchFamily="18" charset="0"/>
              <a:ea typeface="MS PGothic" pitchFamily="34" charset="-128"/>
              <a:cs typeface="Georgia" pitchFamily="18" charset="0"/>
            </a:endParaRPr>
          </a:p>
        </p:txBody>
      </p:sp>
      <p:pic>
        <p:nvPicPr>
          <p:cNvPr id="9" name="Picture 3" descr="D:\rotary\0000 Vesko\grafics\SMALLER-ONLY-LOGO-BULGARIAN-HORIZONTAL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9512" y="620688"/>
            <a:ext cx="2399184" cy="9714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8217079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-76200" y="3429000"/>
            <a:ext cx="9296400" cy="990600"/>
          </a:xfrm>
          <a:prstGeom prst="rect">
            <a:avLst/>
          </a:prstGeom>
          <a:solidFill>
            <a:schemeClr val="accent6"/>
          </a:solidFill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  <p:txBody>
          <a:bodyPr lIns="548640" tIns="0" rIns="0" bIns="91440" anchor="b" anchorCtr="0">
            <a:noAutofit/>
          </a:bodyPr>
          <a:lstStyle>
            <a:lvl1pPr algn="l">
              <a:defRPr sz="4400" b="0" i="0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533400" y="4611744"/>
            <a:ext cx="6400800" cy="950856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buNone/>
              <a:defRPr sz="2200">
                <a:solidFill>
                  <a:schemeClr val="accent6"/>
                </a:solidFill>
                <a:latin typeface="Georgia"/>
                <a:cs typeface="Georgia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6" name="TextBox 5"/>
          <p:cNvSpPr txBox="1">
            <a:spLocks noChangeArrowheads="1"/>
          </p:cNvSpPr>
          <p:nvPr userDrawn="1"/>
        </p:nvSpPr>
        <p:spPr bwMode="auto">
          <a:xfrm>
            <a:off x="2595254" y="620688"/>
            <a:ext cx="2840842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ヒラギノ角ゴ Pro W3" pitchFamily="-8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ヒラギノ角ゴ Pro W3" pitchFamily="-8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ヒラギノ角ゴ Pro W3" pitchFamily="-8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ヒラギノ角ゴ Pro W3" pitchFamily="-8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ヒラギノ角ゴ Pro W3" pitchFamily="-8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ヒラギノ角ゴ Pro W3" pitchFamily="-8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ヒラギノ角ゴ Pro W3" pitchFamily="-8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ヒラギノ角ゴ Pro W3" pitchFamily="-8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ヒラギノ角ゴ Pro W3" pitchFamily="-84" charset="-128"/>
              </a:defRPr>
            </a:lvl9pPr>
          </a:lstStyle>
          <a:p>
            <a:pPr eaLnBrk="1" hangingPunct="1">
              <a:defRPr/>
            </a:pPr>
            <a:r>
              <a:rPr lang="ru-RU" altLang="en-US" sz="1400" dirty="0" smtClean="0">
                <a:solidFill>
                  <a:srgbClr val="58585A"/>
                </a:solidFill>
                <a:latin typeface="Georgia" pitchFamily="18" charset="0"/>
                <a:ea typeface="MS PGothic" pitchFamily="34" charset="-128"/>
                <a:cs typeface="Georgia" pitchFamily="18" charset="0"/>
              </a:rPr>
              <a:t>Година 201</a:t>
            </a:r>
            <a:r>
              <a:rPr lang="en-US" altLang="en-US" sz="1400" dirty="0" smtClean="0">
                <a:solidFill>
                  <a:srgbClr val="58585A"/>
                </a:solidFill>
                <a:latin typeface="Georgia" pitchFamily="18" charset="0"/>
                <a:ea typeface="MS PGothic" pitchFamily="34" charset="-128"/>
                <a:cs typeface="Georgia" pitchFamily="18" charset="0"/>
              </a:rPr>
              <a:t>8</a:t>
            </a:r>
            <a:r>
              <a:rPr lang="ru-RU" altLang="en-US" sz="1400" dirty="0" smtClean="0">
                <a:solidFill>
                  <a:srgbClr val="58585A"/>
                </a:solidFill>
                <a:latin typeface="Georgia" pitchFamily="18" charset="0"/>
                <a:ea typeface="MS PGothic" pitchFamily="34" charset="-128"/>
                <a:cs typeface="Georgia" pitchFamily="18" charset="0"/>
              </a:rPr>
              <a:t>-2011</a:t>
            </a:r>
            <a:r>
              <a:rPr lang="en-US" altLang="en-US" sz="1400" dirty="0" smtClean="0">
                <a:solidFill>
                  <a:srgbClr val="58585A"/>
                </a:solidFill>
                <a:latin typeface="Georgia" pitchFamily="18" charset="0"/>
                <a:ea typeface="MS PGothic" pitchFamily="34" charset="-128"/>
                <a:cs typeface="Georgia" pitchFamily="18" charset="0"/>
              </a:rPr>
              <a:t>9</a:t>
            </a:r>
            <a:endParaRPr lang="ru-RU" altLang="en-US" sz="1400" dirty="0" smtClean="0">
              <a:solidFill>
                <a:srgbClr val="58585A"/>
              </a:solidFill>
              <a:latin typeface="Georgia" pitchFamily="18" charset="0"/>
              <a:ea typeface="MS PGothic" pitchFamily="34" charset="-128"/>
              <a:cs typeface="Georgia" pitchFamily="18" charset="0"/>
            </a:endParaRPr>
          </a:p>
          <a:p>
            <a:pPr eaLnBrk="1" hangingPunct="1">
              <a:defRPr/>
            </a:pPr>
            <a:r>
              <a:rPr lang="ru-RU" altLang="en-US" sz="1400" dirty="0" smtClean="0">
                <a:solidFill>
                  <a:srgbClr val="58585A"/>
                </a:solidFill>
                <a:latin typeface="Georgia" pitchFamily="18" charset="0"/>
                <a:ea typeface="MS PGothic" pitchFamily="34" charset="-128"/>
                <a:cs typeface="Georgia" pitchFamily="18" charset="0"/>
              </a:rPr>
              <a:t>Президент РИ: </a:t>
            </a:r>
            <a:r>
              <a:rPr lang="bg-BG" altLang="en-US" sz="1400" dirty="0" smtClean="0">
                <a:solidFill>
                  <a:srgbClr val="58585A"/>
                </a:solidFill>
                <a:latin typeface="Georgia" pitchFamily="18" charset="0"/>
                <a:ea typeface="MS PGothic" pitchFamily="34" charset="-128"/>
                <a:cs typeface="Georgia" pitchFamily="18" charset="0"/>
              </a:rPr>
              <a:t>Бари</a:t>
            </a:r>
            <a:r>
              <a:rPr lang="bg-BG" altLang="en-US" sz="1400" baseline="0" dirty="0" smtClean="0">
                <a:solidFill>
                  <a:srgbClr val="58585A"/>
                </a:solidFill>
                <a:latin typeface="Georgia" pitchFamily="18" charset="0"/>
                <a:ea typeface="MS PGothic" pitchFamily="34" charset="-128"/>
                <a:cs typeface="Georgia" pitchFamily="18" charset="0"/>
              </a:rPr>
              <a:t> Расин</a:t>
            </a:r>
            <a:endParaRPr lang="ru-RU" altLang="en-US" sz="1400" dirty="0" smtClean="0">
              <a:solidFill>
                <a:srgbClr val="58585A"/>
              </a:solidFill>
              <a:latin typeface="Georgia" pitchFamily="18" charset="0"/>
              <a:ea typeface="MS PGothic" pitchFamily="34" charset="-128"/>
              <a:cs typeface="Georgia" pitchFamily="18" charset="0"/>
            </a:endParaRPr>
          </a:p>
          <a:p>
            <a:pPr eaLnBrk="1" hangingPunct="1">
              <a:defRPr/>
            </a:pPr>
            <a:r>
              <a:rPr lang="ru-RU" altLang="en-US" sz="1400" dirty="0" smtClean="0">
                <a:solidFill>
                  <a:srgbClr val="58585A"/>
                </a:solidFill>
                <a:latin typeface="Georgia" pitchFamily="18" charset="0"/>
                <a:ea typeface="MS PGothic" pitchFamily="34" charset="-128"/>
                <a:cs typeface="Georgia" pitchFamily="18" charset="0"/>
              </a:rPr>
              <a:t>ДГ</a:t>
            </a:r>
            <a:r>
              <a:rPr lang="ru-RU" altLang="en-US" sz="1400" baseline="0" dirty="0" smtClean="0">
                <a:solidFill>
                  <a:srgbClr val="58585A"/>
                </a:solidFill>
                <a:latin typeface="Georgia" pitchFamily="18" charset="0"/>
                <a:ea typeface="MS PGothic" pitchFamily="34" charset="-128"/>
                <a:cs typeface="Georgia" pitchFamily="18" charset="0"/>
              </a:rPr>
              <a:t> 2018-19</a:t>
            </a:r>
            <a:r>
              <a:rPr lang="ru-RU" altLang="en-US" sz="1400" dirty="0" smtClean="0">
                <a:solidFill>
                  <a:srgbClr val="58585A"/>
                </a:solidFill>
                <a:latin typeface="Georgia" pitchFamily="18" charset="0"/>
                <a:ea typeface="MS PGothic" pitchFamily="34" charset="-128"/>
                <a:cs typeface="Georgia" pitchFamily="18" charset="0"/>
              </a:rPr>
              <a:t>:  Веселин Димитров</a:t>
            </a:r>
          </a:p>
          <a:p>
            <a:pPr eaLnBrk="1" hangingPunct="1">
              <a:defRPr/>
            </a:pPr>
            <a:r>
              <a:rPr lang="ru-RU" altLang="en-US" sz="1400" dirty="0" smtClean="0">
                <a:solidFill>
                  <a:srgbClr val="58585A"/>
                </a:solidFill>
                <a:latin typeface="Georgia" pitchFamily="18" charset="0"/>
                <a:ea typeface="MS PGothic" pitchFamily="34" charset="-128"/>
                <a:cs typeface="Georgia" pitchFamily="18" charset="0"/>
              </a:rPr>
              <a:t>Дистрикт 2482</a:t>
            </a:r>
            <a:endParaRPr lang="en-US" altLang="en-US" sz="1400" dirty="0" smtClean="0">
              <a:solidFill>
                <a:srgbClr val="58585A"/>
              </a:solidFill>
              <a:latin typeface="Georgia" pitchFamily="18" charset="0"/>
              <a:ea typeface="MS PGothic" pitchFamily="34" charset="-128"/>
              <a:cs typeface="Georgia" pitchFamily="18" charset="0"/>
            </a:endParaRPr>
          </a:p>
        </p:txBody>
      </p:sp>
      <p:pic>
        <p:nvPicPr>
          <p:cNvPr id="9" name="Picture 3" descr="D:\rotary\0000 Vesko\grafics\SMALLER-ONLY-LOGO-BULGARIAN-HORIZONTAL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9512" y="620688"/>
            <a:ext cx="2399184" cy="9714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94931507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bg-BG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bg-BG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1C132D3A-FF84-431C-9F95-078D44902656}" type="slidenum">
              <a:rPr lang="bg-BG"/>
              <a:pPr>
                <a:defRPr/>
              </a:pPr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xmlns="" val="47355045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>
          <a:xfrm>
            <a:off x="7086600" y="6477000"/>
            <a:ext cx="350838" cy="344488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67A516-A3C7-4CAD-B1F5-944C7681502D}" type="slidenum">
              <a:rPr lang="bg-BG" altLang="bg-BG"/>
              <a:pPr>
                <a:defRPr/>
              </a:pPr>
              <a:t>‹#›</a:t>
            </a:fld>
            <a:endParaRPr lang="bg-BG" altLang="bg-BG"/>
          </a:p>
        </p:txBody>
      </p:sp>
    </p:spTree>
    <p:extLst>
      <p:ext uri="{BB962C8B-B14F-4D97-AF65-F5344CB8AC3E}">
        <p14:creationId xmlns:p14="http://schemas.microsoft.com/office/powerpoint/2010/main" xmlns="" val="348969758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4">
            <a:extLst>
              <a:ext uri="{FF2B5EF4-FFF2-40B4-BE49-F238E27FC236}">
                <a16:creationId xmlns="" xmlns:a16="http://schemas.microsoft.com/office/drawing/2014/main" id="{EADEB15F-0A20-456F-AF4A-1F4E00ED8773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651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4" name="Rectangle 5">
            <a:extLst>
              <a:ext uri="{FF2B5EF4-FFF2-40B4-BE49-F238E27FC236}">
                <a16:creationId xmlns="" xmlns:a16="http://schemas.microsoft.com/office/drawing/2014/main" id="{4F35E6EC-4409-45EB-94D9-D97C450C5AE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-152400" y="2667000"/>
            <a:ext cx="9525000" cy="16002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88900" dist="61087" dir="5400000" rotWithShape="0">
              <a:srgbClr val="808080">
                <a:alpha val="45999"/>
              </a:srgbClr>
            </a:outerShdw>
          </a:effectLst>
          <a:extLst/>
        </p:spPr>
        <p:txBody>
          <a:bodyPr anchor="ctr"/>
          <a:lstStyle/>
          <a:p>
            <a:pPr algn="ctr">
              <a:defRPr/>
            </a:pPr>
            <a:endParaRPr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" y="2667000"/>
            <a:ext cx="8839200" cy="1600200"/>
          </a:xfrm>
          <a:prstGeom prst="rect">
            <a:avLst/>
          </a:prstGeom>
        </p:spPr>
        <p:txBody>
          <a:bodyPr lIns="0" tIns="0" rIns="0" bIns="0" anchor="ctr" anchorCtr="0"/>
          <a:lstStyle>
            <a:lvl1pPr>
              <a:defRPr sz="3200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655830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651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en-US" dirty="0"/>
          </a:p>
        </p:txBody>
      </p:sp>
      <p:sp>
        <p:nvSpPr>
          <p:cNvPr id="5" name="Rectangle 4"/>
          <p:cNvSpPr>
            <a:spLocks noChangeArrowheads="1"/>
          </p:cNvSpPr>
          <p:nvPr userDrawn="1"/>
        </p:nvSpPr>
        <p:spPr bwMode="auto">
          <a:xfrm>
            <a:off x="-76200" y="457200"/>
            <a:ext cx="9296400" cy="5334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88900" dist="61087" dir="5400000" rotWithShape="0">
              <a:srgbClr val="808080">
                <a:alpha val="25000"/>
              </a:srgbClr>
            </a:outerShdw>
          </a:effectLst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0" hangingPunct="0">
              <a:defRPr/>
            </a:pPr>
            <a:endParaRPr lang="en-US" dirty="0">
              <a:solidFill>
                <a:schemeClr val="lt1"/>
              </a:solidFill>
              <a:latin typeface="+mn-lt"/>
              <a:cs typeface="Arial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457200"/>
            <a:ext cx="8763000" cy="533400"/>
          </a:xfrm>
          <a:prstGeom prst="rect">
            <a:avLst/>
          </a:prstGeom>
        </p:spPr>
        <p:txBody>
          <a:bodyPr lIns="0" tIns="0" rIns="0" bIns="0" anchor="ctr" anchorCtr="0"/>
          <a:lstStyle>
            <a:lvl1pPr algn="l">
              <a:defRPr sz="2000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525963"/>
          </a:xfrm>
          <a:prstGeom prst="rect">
            <a:avLst/>
          </a:prstGeom>
        </p:spPr>
        <p:txBody>
          <a:bodyPr/>
          <a:lstStyle>
            <a:lvl1pPr>
              <a:defRPr sz="3000">
                <a:solidFill>
                  <a:srgbClr val="58585A"/>
                </a:solidFill>
                <a:latin typeface="Georgia"/>
                <a:cs typeface="Georgia"/>
              </a:defRPr>
            </a:lvl1pPr>
            <a:lvl2pPr>
              <a:defRPr sz="2600">
                <a:solidFill>
                  <a:srgbClr val="58585A"/>
                </a:solidFill>
                <a:latin typeface="Georgia"/>
                <a:cs typeface="Georgia"/>
              </a:defRPr>
            </a:lvl2pPr>
            <a:lvl3pPr>
              <a:defRPr sz="2200">
                <a:solidFill>
                  <a:srgbClr val="58585A"/>
                </a:solidFill>
                <a:latin typeface="Georgia"/>
                <a:cs typeface="Georgia"/>
              </a:defRPr>
            </a:lvl3pPr>
            <a:lvl4pPr>
              <a:defRPr sz="1800">
                <a:solidFill>
                  <a:srgbClr val="58585A"/>
                </a:solidFill>
                <a:latin typeface="Georgia"/>
                <a:cs typeface="Georgia"/>
              </a:defRPr>
            </a:lvl4pPr>
            <a:lvl5pPr>
              <a:defRPr sz="1600">
                <a:solidFill>
                  <a:srgbClr val="58585A"/>
                </a:solidFill>
                <a:latin typeface="Georgia"/>
                <a:cs typeface="Georgia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pic>
        <p:nvPicPr>
          <p:cNvPr id="9" name="Picture 3" descr="D:\rotary\0000 Vesko\grafics\T1819EN_Lockup_PMS-C-WHITE-small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253840" y="404664"/>
            <a:ext cx="1494623" cy="672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2369971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2.pn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.xml"/><Relationship Id="rId13" Type="http://schemas.openxmlformats.org/officeDocument/2006/relationships/slideLayout" Target="../slideLayouts/slideLayout21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11.xml"/><Relationship Id="rId7" Type="http://schemas.openxmlformats.org/officeDocument/2006/relationships/slideLayout" Target="../slideLayouts/slideLayout15.xml"/><Relationship Id="rId12" Type="http://schemas.openxmlformats.org/officeDocument/2006/relationships/slideLayout" Target="../slideLayouts/slideLayout20.xml"/><Relationship Id="rId17" Type="http://schemas.openxmlformats.org/officeDocument/2006/relationships/slideLayout" Target="../slideLayouts/slideLayout25.xml"/><Relationship Id="rId2" Type="http://schemas.openxmlformats.org/officeDocument/2006/relationships/slideLayout" Target="../slideLayouts/slideLayout10.xml"/><Relationship Id="rId16" Type="http://schemas.openxmlformats.org/officeDocument/2006/relationships/slideLayout" Target="../slideLayouts/slideLayout24.xml"/><Relationship Id="rId1" Type="http://schemas.openxmlformats.org/officeDocument/2006/relationships/slideLayout" Target="../slideLayouts/slideLayout9.xml"/><Relationship Id="rId6" Type="http://schemas.openxmlformats.org/officeDocument/2006/relationships/slideLayout" Target="../slideLayouts/slideLayout14.xml"/><Relationship Id="rId11" Type="http://schemas.openxmlformats.org/officeDocument/2006/relationships/slideLayout" Target="../slideLayouts/slideLayout19.xml"/><Relationship Id="rId5" Type="http://schemas.openxmlformats.org/officeDocument/2006/relationships/slideLayout" Target="../slideLayouts/slideLayout13.xml"/><Relationship Id="rId15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8.xml"/><Relationship Id="rId19" Type="http://schemas.openxmlformats.org/officeDocument/2006/relationships/image" Target="../media/image4.png"/><Relationship Id="rId4" Type="http://schemas.openxmlformats.org/officeDocument/2006/relationships/slideLayout" Target="../slideLayouts/slideLayout12.xml"/><Relationship Id="rId9" Type="http://schemas.openxmlformats.org/officeDocument/2006/relationships/slideLayout" Target="../slideLayouts/slideLayout17.xml"/><Relationship Id="rId14" Type="http://schemas.openxmlformats.org/officeDocument/2006/relationships/slideLayout" Target="../slideLayouts/slideLayout2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theme" Target="../theme/theme3.xml"/><Relationship Id="rId3" Type="http://schemas.openxmlformats.org/officeDocument/2006/relationships/slideLayout" Target="../slideLayouts/slideLayout28.xml"/><Relationship Id="rId7" Type="http://schemas.openxmlformats.org/officeDocument/2006/relationships/slideLayout" Target="../slideLayouts/slideLayout32.xml"/><Relationship Id="rId2" Type="http://schemas.openxmlformats.org/officeDocument/2006/relationships/slideLayout" Target="../slideLayouts/slideLayout27.xml"/><Relationship Id="rId1" Type="http://schemas.openxmlformats.org/officeDocument/2006/relationships/slideLayout" Target="../slideLayouts/slideLayout26.xml"/><Relationship Id="rId6" Type="http://schemas.openxmlformats.org/officeDocument/2006/relationships/slideLayout" Target="../slideLayouts/slideLayout31.xml"/><Relationship Id="rId5" Type="http://schemas.openxmlformats.org/officeDocument/2006/relationships/slideLayout" Target="../slideLayouts/slideLayout30.xml"/><Relationship Id="rId4" Type="http://schemas.openxmlformats.org/officeDocument/2006/relationships/slideLayout" Target="../slideLayouts/slideLayout29.xml"/><Relationship Id="rId9" Type="http://schemas.openxmlformats.org/officeDocument/2006/relationships/image" Target="../media/image4.pn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0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5.xml"/><Relationship Id="rId7" Type="http://schemas.openxmlformats.org/officeDocument/2006/relationships/slideLayout" Target="../slideLayouts/slideLayout39.xml"/><Relationship Id="rId12" Type="http://schemas.openxmlformats.org/officeDocument/2006/relationships/slideLayout" Target="../slideLayouts/slideLayout44.xml"/><Relationship Id="rId2" Type="http://schemas.openxmlformats.org/officeDocument/2006/relationships/slideLayout" Target="../slideLayouts/slideLayout34.xml"/><Relationship Id="rId1" Type="http://schemas.openxmlformats.org/officeDocument/2006/relationships/slideLayout" Target="../slideLayouts/slideLayout33.xml"/><Relationship Id="rId6" Type="http://schemas.openxmlformats.org/officeDocument/2006/relationships/slideLayout" Target="../slideLayouts/slideLayout38.xml"/><Relationship Id="rId11" Type="http://schemas.openxmlformats.org/officeDocument/2006/relationships/slideLayout" Target="../slideLayouts/slideLayout43.xml"/><Relationship Id="rId5" Type="http://schemas.openxmlformats.org/officeDocument/2006/relationships/slideLayout" Target="../slideLayouts/slideLayout37.xml"/><Relationship Id="rId10" Type="http://schemas.openxmlformats.org/officeDocument/2006/relationships/slideLayout" Target="../slideLayouts/slideLayout42.xml"/><Relationship Id="rId4" Type="http://schemas.openxmlformats.org/officeDocument/2006/relationships/slideLayout" Target="../slideLayouts/slideLayout36.xml"/><Relationship Id="rId9" Type="http://schemas.openxmlformats.org/officeDocument/2006/relationships/slideLayout" Target="../slideLayouts/slideLayout4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E6E5D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en-US" dirty="0"/>
          </a:p>
        </p:txBody>
      </p:sp>
      <p:pic>
        <p:nvPicPr>
          <p:cNvPr id="1027" name="Picture 3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8788" y="6165850"/>
            <a:ext cx="12160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562600" y="152400"/>
            <a:ext cx="3124200" cy="312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2"/>
          <p:cNvSpPr txBox="1"/>
          <p:nvPr userDrawn="1"/>
        </p:nvSpPr>
        <p:spPr>
          <a:xfrm>
            <a:off x="4159424" y="6172200"/>
            <a:ext cx="4908376" cy="492443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bg-BG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9pPr>
          </a:lstStyle>
          <a:p>
            <a:r>
              <a:rPr lang="ru-RU" sz="1200" b="1" kern="1200" cap="all" dirty="0" smtClean="0">
                <a:solidFill>
                  <a:srgbClr val="002060"/>
                </a:solidFill>
                <a:effectLst/>
                <a:latin typeface="+mn-lt"/>
                <a:ea typeface="+mn-ea"/>
                <a:cs typeface="+mn-cs"/>
              </a:rPr>
              <a:t>ДИСТРИКТНА АСАМБЛЕЯ</a:t>
            </a:r>
            <a:endParaRPr lang="en-US" sz="1200" b="1" kern="1200" cap="all" dirty="0" smtClean="0">
              <a:solidFill>
                <a:srgbClr val="002060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ru-RU" sz="1200" b="1" kern="1200" dirty="0" smtClean="0">
                <a:solidFill>
                  <a:srgbClr val="002060"/>
                </a:solidFill>
                <a:effectLst/>
                <a:latin typeface="+mn-lt"/>
                <a:ea typeface="+mn-ea"/>
                <a:cs typeface="+mn-cs"/>
              </a:rPr>
              <a:t>Поморие, хотелски комплекс Сънсет Ризорт, </a:t>
            </a:r>
            <a:r>
              <a:rPr lang="ru-RU" sz="1400" b="1" kern="1200" dirty="0" smtClean="0">
                <a:solidFill>
                  <a:srgbClr val="002060"/>
                </a:solidFill>
                <a:effectLst/>
                <a:latin typeface="+mn-lt"/>
                <a:ea typeface="+mn-ea"/>
                <a:cs typeface="+mn-cs"/>
              </a:rPr>
              <a:t>25 март 2018</a:t>
            </a:r>
            <a:endParaRPr lang="en-US" sz="14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12" r:id="rId1"/>
    <p:sldLayoutId id="2147484213" r:id="rId2"/>
    <p:sldLayoutId id="2147484214" r:id="rId3"/>
    <p:sldLayoutId id="2147484215" r:id="rId4"/>
    <p:sldLayoutId id="2147484216" r:id="rId5"/>
    <p:sldLayoutId id="2147484218" r:id="rId6"/>
    <p:sldLayoutId id="2147484259" r:id="rId7"/>
    <p:sldLayoutId id="2147484262" r:id="rId8"/>
  </p:sldLayoutIdLst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  <p:txStyles>
    <p:titleStyle>
      <a:lvl1pPr algn="ctr" defTabSz="457200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MS PGothic" pitchFamily="34" charset="-128"/>
          <a:cs typeface="ＭＳ Ｐゴシック" charset="0"/>
        </a:defRPr>
      </a:lvl1pPr>
      <a:lvl2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itchFamily="34" charset="-128"/>
          <a:cs typeface="ＭＳ Ｐゴシック" charset="0"/>
        </a:defRPr>
      </a:lvl2pPr>
      <a:lvl3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itchFamily="34" charset="-128"/>
          <a:cs typeface="ＭＳ Ｐゴシック" charset="0"/>
        </a:defRPr>
      </a:lvl3pPr>
      <a:lvl4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itchFamily="34" charset="-128"/>
          <a:cs typeface="ＭＳ Ｐゴシック" charset="0"/>
        </a:defRPr>
      </a:lvl4pPr>
      <a:lvl5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itchFamily="34" charset="-128"/>
          <a:cs typeface="ＭＳ Ｐゴシック" charset="0"/>
        </a:defRPr>
      </a:lvl5pPr>
      <a:lvl6pPr marL="4572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6pPr>
      <a:lvl7pPr marL="9144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7pPr>
      <a:lvl8pPr marL="13716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8pPr>
      <a:lvl9pPr marL="18288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MS PGothic" pitchFamily="34" charset="-128"/>
          <a:cs typeface="ＭＳ Ｐゴシック" charset="0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MS PGothic" pitchFamily="34" charset="-128"/>
          <a:cs typeface="+mn-cs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MS PGothic" pitchFamily="34" charset="-128"/>
          <a:cs typeface="+mn-cs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MS PGothic" pitchFamily="34" charset="-128"/>
          <a:cs typeface="+mn-cs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MS PGothic" pitchFamily="34" charset="-128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7086600" y="6477000"/>
            <a:ext cx="1600200" cy="138113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ヒラギノ角ゴ Pro W3" pitchFamily="-8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ヒラギノ角ゴ Pro W3" pitchFamily="-8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ヒラギノ角ゴ Pro W3" pitchFamily="-8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ヒラギノ角ゴ Pro W3" pitchFamily="-8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ヒラギノ角ゴ Pro W3" pitchFamily="-8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ヒラギノ角ゴ Pro W3" pitchFamily="-8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ヒラギノ角ゴ Pro W3" pitchFamily="-8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ヒラギノ角ゴ Pro W3" pitchFamily="-8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ヒラギノ角ゴ Pro W3" pitchFamily="-84" charset="-128"/>
              </a:defRPr>
            </a:lvl9pPr>
          </a:lstStyle>
          <a:p>
            <a:pPr algn="r">
              <a:defRPr/>
            </a:pPr>
            <a:r>
              <a:rPr lang="en-US" sz="900" dirty="0" smtClean="0">
                <a:solidFill>
                  <a:srgbClr val="BCBDC0"/>
                </a:solidFill>
                <a:latin typeface="Arial Narrow" pitchFamily="34" charset="0"/>
                <a:cs typeface="Arial" charset="0"/>
              </a:rPr>
              <a:t>TITLE  |  </a:t>
            </a:r>
            <a:fld id="{A1B04FAA-E9C8-4338-8FC9-2EF4234472A3}" type="slidenum">
              <a:rPr lang="en-US" sz="900" smtClean="0">
                <a:solidFill>
                  <a:srgbClr val="BCBDC0"/>
                </a:solidFill>
                <a:latin typeface="Arial Narrow" pitchFamily="34" charset="0"/>
                <a:cs typeface="Arial" charset="0"/>
              </a:rPr>
              <a:pPr algn="r">
                <a:defRPr/>
              </a:pPr>
              <a:t>‹#›</a:t>
            </a:fld>
            <a:r>
              <a:rPr lang="en-US" sz="900" dirty="0" smtClean="0">
                <a:solidFill>
                  <a:srgbClr val="BCBDC0"/>
                </a:solidFill>
                <a:latin typeface="Arial Narrow" pitchFamily="34" charset="0"/>
                <a:cs typeface="Arial" charset="0"/>
              </a:rPr>
              <a:t>  </a:t>
            </a:r>
            <a:endParaRPr lang="en-US" sz="900" dirty="0" smtClean="0">
              <a:solidFill>
                <a:srgbClr val="958D85"/>
              </a:solidFill>
              <a:latin typeface="Arial Narrow" pitchFamily="34" charset="0"/>
              <a:cs typeface="Arial" charset="0"/>
            </a:endParaRPr>
          </a:p>
        </p:txBody>
      </p:sp>
      <p:pic>
        <p:nvPicPr>
          <p:cNvPr id="2051" name="Picture 5"/>
          <p:cNvPicPr>
            <a:picLocks noChangeAspect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7200" y="6299200"/>
            <a:ext cx="8953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2"/>
          <p:cNvSpPr txBox="1"/>
          <p:nvPr userDrawn="1"/>
        </p:nvSpPr>
        <p:spPr>
          <a:xfrm>
            <a:off x="4159424" y="6172200"/>
            <a:ext cx="4908376" cy="492443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bg-BG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9pPr>
          </a:lstStyle>
          <a:p>
            <a:r>
              <a:rPr lang="ru-RU" sz="1200" b="1" kern="1200" cap="all" dirty="0" smtClean="0">
                <a:solidFill>
                  <a:srgbClr val="002060"/>
                </a:solidFill>
                <a:effectLst/>
                <a:latin typeface="+mn-lt"/>
                <a:ea typeface="+mn-ea"/>
                <a:cs typeface="+mn-cs"/>
              </a:rPr>
              <a:t>ДИСТРИКТНА АСАМБЛЕЯ</a:t>
            </a:r>
            <a:endParaRPr lang="en-US" sz="1200" b="1" kern="1200" cap="all" dirty="0" smtClean="0">
              <a:solidFill>
                <a:srgbClr val="002060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ru-RU" sz="1200" b="1" kern="1200" dirty="0" smtClean="0">
                <a:solidFill>
                  <a:srgbClr val="002060"/>
                </a:solidFill>
                <a:effectLst/>
                <a:latin typeface="+mn-lt"/>
                <a:ea typeface="+mn-ea"/>
                <a:cs typeface="+mn-cs"/>
              </a:rPr>
              <a:t>Поморие, хотелски комплекс Сънсет Ризорт, </a:t>
            </a:r>
            <a:r>
              <a:rPr lang="ru-RU" sz="1400" b="1" kern="1200" dirty="0" smtClean="0">
                <a:solidFill>
                  <a:srgbClr val="002060"/>
                </a:solidFill>
                <a:effectLst/>
                <a:latin typeface="+mn-lt"/>
                <a:ea typeface="+mn-ea"/>
                <a:cs typeface="+mn-cs"/>
              </a:rPr>
              <a:t>25 март 2018</a:t>
            </a:r>
            <a:endParaRPr lang="en-US" sz="14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19" r:id="rId1"/>
    <p:sldLayoutId id="2147484220" r:id="rId2"/>
    <p:sldLayoutId id="2147484221" r:id="rId3"/>
    <p:sldLayoutId id="2147484222" r:id="rId4"/>
    <p:sldLayoutId id="2147484223" r:id="rId5"/>
    <p:sldLayoutId id="2147484224" r:id="rId6"/>
    <p:sldLayoutId id="2147484225" r:id="rId7"/>
    <p:sldLayoutId id="2147484226" r:id="rId8"/>
    <p:sldLayoutId id="2147484227" r:id="rId9"/>
    <p:sldLayoutId id="2147484183" r:id="rId10"/>
    <p:sldLayoutId id="2147484228" r:id="rId11"/>
    <p:sldLayoutId id="2147484184" r:id="rId12"/>
    <p:sldLayoutId id="2147484229" r:id="rId13"/>
    <p:sldLayoutId id="2147484230" r:id="rId14"/>
    <p:sldLayoutId id="2147484231" r:id="rId15"/>
    <p:sldLayoutId id="2147484232" r:id="rId16"/>
    <p:sldLayoutId id="2147484186" r:id="rId17"/>
  </p:sldLayoutIdLst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MS PGothic" pitchFamily="34" charset="-128"/>
          <a:cs typeface="ＭＳ Ｐゴシック" charset="0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itchFamily="34" charset="-128"/>
          <a:cs typeface="ＭＳ Ｐゴシック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itchFamily="34" charset="-128"/>
          <a:cs typeface="ＭＳ Ｐゴシック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itchFamily="34" charset="-128"/>
          <a:cs typeface="ＭＳ Ｐゴシック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itchFamily="34" charset="-128"/>
          <a:cs typeface="ＭＳ Ｐゴシック" charset="0"/>
        </a:defRPr>
      </a:lvl5pPr>
      <a:lvl6pPr marL="4572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6pPr>
      <a:lvl7pPr marL="9144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7pPr>
      <a:lvl8pPr marL="13716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8pPr>
      <a:lvl9pPr marL="18288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MS PGothic" pitchFamily="34" charset="-128"/>
          <a:cs typeface="ＭＳ Ｐゴシック" charset="0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MS PGothic" pitchFamily="34" charset="-128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MS PGothic" pitchFamily="34" charset="-128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MS PGothic" pitchFamily="34" charset="-128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MS PGothic" pitchFamily="34" charset="-128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7162800" y="6477000"/>
            <a:ext cx="1524000" cy="138113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ヒラギノ角ゴ Pro W3" pitchFamily="-8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ヒラギノ角ゴ Pro W3" pitchFamily="-8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ヒラギノ角ゴ Pro W3" pitchFamily="-8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ヒラギノ角ゴ Pro W3" pitchFamily="-8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ヒラギノ角ゴ Pro W3" pitchFamily="-8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ヒラギノ角ゴ Pro W3" pitchFamily="-8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ヒラギノ角ゴ Pro W3" pitchFamily="-8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ヒラギノ角ゴ Pro W3" pitchFamily="-8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ヒラギノ角ゴ Pro W3" pitchFamily="-84" charset="-128"/>
              </a:defRPr>
            </a:lvl9pPr>
          </a:lstStyle>
          <a:p>
            <a:pPr algn="r">
              <a:defRPr/>
            </a:pPr>
            <a:r>
              <a:rPr lang="en-US" sz="900" dirty="0" smtClean="0">
                <a:solidFill>
                  <a:srgbClr val="BCBDC0"/>
                </a:solidFill>
                <a:latin typeface="Arial Narrow" pitchFamily="34" charset="0"/>
                <a:cs typeface="Arial" charset="0"/>
              </a:rPr>
              <a:t>TITLE |  </a:t>
            </a:r>
            <a:fld id="{2A4D1648-BB23-4CA2-BD19-DD6D6A712B07}" type="slidenum">
              <a:rPr lang="en-US" sz="900" smtClean="0">
                <a:solidFill>
                  <a:srgbClr val="BCBDC0"/>
                </a:solidFill>
                <a:latin typeface="Arial Narrow" pitchFamily="34" charset="0"/>
                <a:cs typeface="Arial" charset="0"/>
              </a:rPr>
              <a:pPr algn="r">
                <a:defRPr/>
              </a:pPr>
              <a:t>‹#›</a:t>
            </a:fld>
            <a:r>
              <a:rPr lang="en-US" sz="900" dirty="0" smtClean="0">
                <a:solidFill>
                  <a:srgbClr val="BCBDC0"/>
                </a:solidFill>
                <a:latin typeface="Arial Narrow" pitchFamily="34" charset="0"/>
                <a:cs typeface="Arial" charset="0"/>
              </a:rPr>
              <a:t>  </a:t>
            </a:r>
            <a:endParaRPr lang="en-US" sz="900" dirty="0" smtClean="0">
              <a:solidFill>
                <a:srgbClr val="958D85"/>
              </a:solidFill>
              <a:latin typeface="Arial Narrow" pitchFamily="34" charset="0"/>
              <a:cs typeface="Arial" charset="0"/>
            </a:endParaRPr>
          </a:p>
        </p:txBody>
      </p:sp>
      <p:pic>
        <p:nvPicPr>
          <p:cNvPr id="3075" name="Picture 3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7200" y="6299200"/>
            <a:ext cx="8953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2"/>
          <p:cNvSpPr txBox="1"/>
          <p:nvPr userDrawn="1"/>
        </p:nvSpPr>
        <p:spPr>
          <a:xfrm>
            <a:off x="4159424" y="6172200"/>
            <a:ext cx="4908376" cy="492443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bg-BG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9pPr>
          </a:lstStyle>
          <a:p>
            <a:r>
              <a:rPr lang="ru-RU" sz="1200" b="1" kern="1200" cap="all" dirty="0" smtClean="0">
                <a:solidFill>
                  <a:srgbClr val="002060"/>
                </a:solidFill>
                <a:effectLst/>
                <a:latin typeface="+mn-lt"/>
                <a:ea typeface="+mn-ea"/>
                <a:cs typeface="+mn-cs"/>
              </a:rPr>
              <a:t>ДИСТРИКТНА АСАМБЛЕЯ</a:t>
            </a:r>
            <a:endParaRPr lang="en-US" sz="1200" b="1" kern="1200" cap="all" dirty="0" smtClean="0">
              <a:solidFill>
                <a:srgbClr val="002060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ru-RU" sz="1200" b="1" kern="1200" dirty="0" smtClean="0">
                <a:solidFill>
                  <a:srgbClr val="002060"/>
                </a:solidFill>
                <a:effectLst/>
                <a:latin typeface="+mn-lt"/>
                <a:ea typeface="+mn-ea"/>
                <a:cs typeface="+mn-cs"/>
              </a:rPr>
              <a:t>Поморие, хотелски комплекс Сънсет Ризорт, </a:t>
            </a:r>
            <a:r>
              <a:rPr lang="ru-RU" sz="1400" b="1" kern="1200" dirty="0" smtClean="0">
                <a:solidFill>
                  <a:srgbClr val="002060"/>
                </a:solidFill>
                <a:effectLst/>
                <a:latin typeface="+mn-lt"/>
                <a:ea typeface="+mn-ea"/>
                <a:cs typeface="+mn-cs"/>
              </a:rPr>
              <a:t>25 март 2018</a:t>
            </a:r>
            <a:endParaRPr lang="en-US" sz="14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36" r:id="rId1"/>
    <p:sldLayoutId id="2147484237" r:id="rId2"/>
    <p:sldLayoutId id="2147484238" r:id="rId3"/>
    <p:sldLayoutId id="2147484239" r:id="rId4"/>
    <p:sldLayoutId id="2147484240" r:id="rId5"/>
    <p:sldLayoutId id="2147484241" r:id="rId6"/>
    <p:sldLayoutId id="2147484242" r:id="rId7"/>
  </p:sldLayoutIdLst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MS PGothic" pitchFamily="34" charset="-128"/>
          <a:cs typeface="ＭＳ Ｐゴシック" charset="0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itchFamily="34" charset="-128"/>
          <a:cs typeface="ＭＳ Ｐゴシック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itchFamily="34" charset="-128"/>
          <a:cs typeface="ＭＳ Ｐゴシック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itchFamily="34" charset="-128"/>
          <a:cs typeface="ＭＳ Ｐゴシック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itchFamily="34" charset="-128"/>
          <a:cs typeface="ＭＳ Ｐゴシック" charset="0"/>
        </a:defRPr>
      </a:lvl5pPr>
      <a:lvl6pPr marL="4572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6pPr>
      <a:lvl7pPr marL="9144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7pPr>
      <a:lvl8pPr marL="13716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8pPr>
      <a:lvl9pPr marL="18288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MS PGothic" pitchFamily="34" charset="-128"/>
          <a:cs typeface="ＭＳ Ｐゴシック" charset="0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MS PGothic" pitchFamily="34" charset="-128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MS PGothic" pitchFamily="34" charset="-128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MS PGothic" pitchFamily="34" charset="-128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MS PGothic" pitchFamily="34" charset="-128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 userDrawn="1"/>
        </p:nvSpPr>
        <p:spPr>
          <a:xfrm>
            <a:off x="4159424" y="6172200"/>
            <a:ext cx="4908376" cy="492443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bg-BG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9pPr>
          </a:lstStyle>
          <a:p>
            <a:r>
              <a:rPr lang="ru-RU" sz="1200" b="1" kern="1200" cap="all" dirty="0" smtClean="0">
                <a:solidFill>
                  <a:srgbClr val="002060"/>
                </a:solidFill>
                <a:effectLst/>
                <a:latin typeface="+mn-lt"/>
                <a:ea typeface="+mn-ea"/>
                <a:cs typeface="+mn-cs"/>
              </a:rPr>
              <a:t>ДИСТРИКТНА АСАМБЛЕЯ</a:t>
            </a:r>
            <a:endParaRPr lang="en-US" sz="1200" b="1" kern="1200" cap="all" dirty="0" smtClean="0">
              <a:solidFill>
                <a:srgbClr val="002060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ru-RU" sz="1200" b="1" kern="1200" dirty="0" smtClean="0">
                <a:solidFill>
                  <a:srgbClr val="002060"/>
                </a:solidFill>
                <a:effectLst/>
                <a:latin typeface="+mn-lt"/>
                <a:ea typeface="+mn-ea"/>
                <a:cs typeface="+mn-cs"/>
              </a:rPr>
              <a:t>Поморие, хотелски комплекс Сънсет Ризорт, </a:t>
            </a:r>
            <a:r>
              <a:rPr lang="ru-RU" sz="1400" b="1" kern="1200" dirty="0" smtClean="0">
                <a:solidFill>
                  <a:srgbClr val="002060"/>
                </a:solidFill>
                <a:effectLst/>
                <a:latin typeface="+mn-lt"/>
                <a:ea typeface="+mn-ea"/>
                <a:cs typeface="+mn-cs"/>
              </a:rPr>
              <a:t>25 март 2018</a:t>
            </a:r>
            <a:endParaRPr lang="en-US" sz="14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45" r:id="rId1"/>
    <p:sldLayoutId id="2147484246" r:id="rId2"/>
    <p:sldLayoutId id="2147484247" r:id="rId3"/>
    <p:sldLayoutId id="2147484248" r:id="rId4"/>
    <p:sldLayoutId id="2147484249" r:id="rId5"/>
    <p:sldLayoutId id="2147484250" r:id="rId6"/>
    <p:sldLayoutId id="2147484209" r:id="rId7"/>
    <p:sldLayoutId id="2147484252" r:id="rId8"/>
    <p:sldLayoutId id="2147484253" r:id="rId9"/>
    <p:sldLayoutId id="2147484254" r:id="rId10"/>
    <p:sldLayoutId id="2147484255" r:id="rId11"/>
    <p:sldLayoutId id="2147484258" r:id="rId12"/>
  </p:sldLayoutIdLst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MS PGothic" pitchFamily="34" charset="-128"/>
          <a:cs typeface="ＭＳ Ｐゴシック" charset="0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itchFamily="34" charset="-128"/>
          <a:cs typeface="ＭＳ Ｐゴシック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itchFamily="34" charset="-128"/>
          <a:cs typeface="ＭＳ Ｐゴシック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itchFamily="34" charset="-128"/>
          <a:cs typeface="ＭＳ Ｐゴシック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itchFamily="34" charset="-128"/>
          <a:cs typeface="ＭＳ Ｐゴシック" charset="0"/>
        </a:defRPr>
      </a:lvl5pPr>
      <a:lvl6pPr marL="4572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6pPr>
      <a:lvl7pPr marL="9144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7pPr>
      <a:lvl8pPr marL="13716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8pPr>
      <a:lvl9pPr marL="18288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MS PGothic" pitchFamily="34" charset="-128"/>
          <a:cs typeface="ＭＳ Ｐゴシック" charset="0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MS PGothic" pitchFamily="34" charset="-128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MS PGothic" pitchFamily="34" charset="-128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MS PGothic" pitchFamily="34" charset="-128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MS PGothic" pitchFamily="34" charset="-128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/>
        <p:txBody>
          <a:bodyPr tIns="576000" rIns="36000" bIns="0" anchor="ctr">
            <a:normAutofit fontScale="90000"/>
          </a:bodyPr>
          <a:lstStyle/>
          <a:p>
            <a:r>
              <a:rPr lang="ru-RU" dirty="0" smtClean="0"/>
              <a:t>Устойчиви хуманитарни проекти в служба на общността</a:t>
            </a:r>
            <a:r>
              <a:rPr lang="ru-RU" dirty="0" smtClean="0"/>
              <a:t/>
            </a:r>
            <a:br>
              <a:rPr lang="ru-RU" dirty="0" smtClean="0"/>
            </a:br>
            <a:endParaRPr lang="en-US" b="1" dirty="0">
              <a:latin typeface="Arial Narrow" pitchFamily="34" charset="0"/>
              <a:cs typeface="Times New Roman" panose="02020603050405020304" pitchFamily="18" charset="0"/>
            </a:endParaRPr>
          </a:p>
        </p:txBody>
      </p:sp>
      <p:sp>
        <p:nvSpPr>
          <p:cNvPr id="54275" name="Rectangle 3"/>
          <p:cNvSpPr>
            <a:spLocks noGrp="1" noChangeArrowheads="1"/>
          </p:cNvSpPr>
          <p:nvPr>
            <p:ph type="subTitle" idx="1"/>
          </p:nvPr>
        </p:nvSpPr>
        <p:spPr bwMode="auto">
          <a:xfrm>
            <a:off x="533400" y="4611744"/>
            <a:ext cx="8153400" cy="950856"/>
          </a:xfr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anchor="t" anchorCtr="0" compatLnSpc="1">
            <a:prstTxWarp prst="textNoShape">
              <a:avLst/>
            </a:prstTxWarp>
            <a:normAutofit fontScale="92500"/>
          </a:bodyPr>
          <a:lstStyle/>
          <a:p>
            <a:r>
              <a:rPr lang="ru-RU" altLang="en-US" sz="2400" b="1" dirty="0" smtClean="0">
                <a:latin typeface="Georgia" panose="02040502050405020303" pitchFamily="18" charset="0"/>
                <a:cs typeface="Times New Roman" pitchFamily="18" charset="0"/>
              </a:rPr>
              <a:t>Константин Стоянов, РК Стара Загора</a:t>
            </a:r>
          </a:p>
          <a:p>
            <a:r>
              <a:rPr lang="ru-RU" altLang="en-US" sz="2400" b="1" dirty="0" smtClean="0">
                <a:latin typeface="Georgia" panose="02040502050405020303" pitchFamily="18" charset="0"/>
                <a:cs typeface="Times New Roman" pitchFamily="18" charset="0"/>
              </a:rPr>
              <a:t>Председател на подкомитета за Глобални грантове</a:t>
            </a:r>
            <a:endParaRPr lang="bg-BG" altLang="en-US" b="1" dirty="0" smtClean="0">
              <a:latin typeface="Georgia" panose="02040502050405020303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ПОМИСЛЕТЕ ЗА ПОСЛЕДВАЩО ФИНАНСИРАНЕ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Clr>
                <a:srgbClr val="00B0F0"/>
              </a:buClr>
            </a:pPr>
            <a:r>
              <a:rPr lang="bg-BG" dirty="0" smtClean="0"/>
              <a:t>Устойчивите проекти имат сигурен източник на  финансиране за поддържане на резултатите след приключването им:</a:t>
            </a:r>
          </a:p>
          <a:p>
            <a:pPr lvl="1">
              <a:buClr>
                <a:srgbClr val="00B0F0"/>
              </a:buClr>
            </a:pPr>
            <a:r>
              <a:rPr lang="bg-BG" dirty="0" smtClean="0"/>
              <a:t>Помислете как да помогнете на общностите сами да намират финансиране;</a:t>
            </a:r>
          </a:p>
          <a:p>
            <a:pPr lvl="1">
              <a:buClr>
                <a:srgbClr val="00B0F0"/>
              </a:buClr>
            </a:pPr>
            <a:r>
              <a:rPr lang="bg-BG" dirty="0" smtClean="0"/>
              <a:t>Трябва да докажете, че финансирането ще продължи;</a:t>
            </a:r>
            <a:endParaRPr lang="bg-BG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45789" t="73013" r="34184" b="18118"/>
          <a:stretch/>
        </p:blipFill>
        <p:spPr>
          <a:xfrm>
            <a:off x="5410200" y="4267200"/>
            <a:ext cx="3048000" cy="1714500"/>
          </a:xfrm>
          <a:prstGeom prst="snipRoundRect">
            <a:avLst>
              <a:gd name="adj1" fmla="val 16667"/>
              <a:gd name="adj2" fmla="val 50000"/>
            </a:avLst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ИЗМЕРВАЙТЕ УСПЕХИТЕ СИ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Clr>
                <a:srgbClr val="00B0F0"/>
              </a:buClr>
            </a:pPr>
            <a:r>
              <a:rPr lang="bg-BG" dirty="0" smtClean="0"/>
              <a:t>Устойчивите проекти имат видими и измерими резултати:</a:t>
            </a:r>
          </a:p>
          <a:p>
            <a:pPr lvl="1">
              <a:buClr>
                <a:srgbClr val="00B0F0"/>
              </a:buClr>
            </a:pPr>
            <a:r>
              <a:rPr lang="bg-BG" dirty="0" smtClean="0"/>
              <a:t>Намерете правилния начин да измервате постигнатото;</a:t>
            </a:r>
          </a:p>
          <a:p>
            <a:pPr lvl="1">
              <a:buClr>
                <a:srgbClr val="00B0F0"/>
              </a:buClr>
            </a:pPr>
            <a:r>
              <a:rPr lang="bg-BG" dirty="0" smtClean="0"/>
              <a:t>Следете своевременно за резултатите и постигнатия напредък;</a:t>
            </a:r>
            <a:endParaRPr lang="bg-BG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56197" t="87521" r="33503" b="2904"/>
          <a:stretch/>
        </p:blipFill>
        <p:spPr>
          <a:xfrm>
            <a:off x="6477000" y="3810000"/>
            <a:ext cx="1928381" cy="231989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КАКВО КАЗВА БАРИ РАСИН?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Clr>
                <a:srgbClr val="00B0F0"/>
              </a:buClr>
            </a:pPr>
            <a:r>
              <a:rPr lang="bg-BG" dirty="0" smtClean="0"/>
              <a:t>Увеличете броя на членовете си, ангажирани в клубните проекти за служба</a:t>
            </a:r>
          </a:p>
          <a:p>
            <a:pPr>
              <a:buClr>
                <a:srgbClr val="00B0F0"/>
              </a:buClr>
            </a:pPr>
            <a:r>
              <a:rPr lang="bg-BG" dirty="0" smtClean="0"/>
              <a:t>Изпълнете значим местен или международен проект в една от шестте зони на фокус на Ротари</a:t>
            </a:r>
          </a:p>
          <a:p>
            <a:pPr>
              <a:buClr>
                <a:srgbClr val="00B0F0"/>
              </a:buClr>
            </a:pPr>
            <a:r>
              <a:rPr lang="bg-BG" dirty="0" smtClean="0"/>
              <a:t>Споделете успешен клубен проект в </a:t>
            </a:r>
            <a:r>
              <a:rPr lang="en-US" dirty="0" smtClean="0"/>
              <a:t>Rotary Showcase</a:t>
            </a:r>
            <a:r>
              <a:rPr lang="bg-BG" dirty="0" smtClean="0"/>
              <a:t> (дейности, събрани средства и време доброволен труд)</a:t>
            </a:r>
            <a:endParaRPr lang="bg-BG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 smtClean="0"/>
              <a:t>МИСЛЕТЕ УСТОЙЧИВО!</a:t>
            </a:r>
            <a:endParaRPr lang="bg-BG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numCol="1" compatLnSpc="1">
            <a:prstTxWarp prst="textNoShape">
              <a:avLst/>
            </a:prstTxWarp>
          </a:bodyPr>
          <a:lstStyle/>
          <a:p>
            <a:pPr eaLnBrk="1" hangingPunct="1"/>
            <a:r>
              <a:rPr lang="ru-RU" dirty="0" smtClean="0">
                <a:latin typeface="Arial Narrow" pitchFamily="34" charset="0"/>
              </a:rPr>
              <a:t>КАКВО ТРЯБВА ДА ИМАТЕ ПРЕДВИД?</a:t>
            </a:r>
            <a:endParaRPr lang="ru-RU" dirty="0" smtClean="0">
              <a:latin typeface="Arial Narrow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lIns="0" tIns="0" rIns="0" bIns="0"/>
          <a:lstStyle/>
          <a:p>
            <a:pPr marL="0" indent="0" eaLnBrk="1" fontAlgn="auto" hangingPunct="1">
              <a:spcAft>
                <a:spcPts val="300"/>
              </a:spcAft>
              <a:buFont typeface="Arial"/>
              <a:buNone/>
              <a:defRPr/>
            </a:pPr>
            <a:endParaRPr lang="en-US" sz="2400" b="1" u="sng" dirty="0" smtClean="0">
              <a:solidFill>
                <a:schemeClr val="accent1"/>
              </a:solidFill>
              <a:ea typeface="+mn-ea"/>
            </a:endParaRPr>
          </a:p>
          <a:p>
            <a:pPr>
              <a:buClr>
                <a:srgbClr val="00B0F0"/>
              </a:buClr>
              <a:buSzPct val="100000"/>
              <a:defRPr/>
            </a:pPr>
            <a:r>
              <a:rPr lang="bg-BG" dirty="0" smtClean="0"/>
              <a:t>Вашите проекти са Ротари в очите на обществото</a:t>
            </a:r>
          </a:p>
          <a:p>
            <a:pPr>
              <a:buClr>
                <a:srgbClr val="00B0F0"/>
              </a:buClr>
              <a:buSzPct val="100000"/>
              <a:defRPr/>
            </a:pPr>
            <a:r>
              <a:rPr lang="bg-BG" dirty="0" smtClean="0"/>
              <a:t>Използвайте наличния ресурс за идеи</a:t>
            </a:r>
          </a:p>
          <a:p>
            <a:pPr>
              <a:buClr>
                <a:srgbClr val="00B0F0"/>
              </a:buClr>
              <a:buSzPct val="100000"/>
              <a:defRPr/>
            </a:pPr>
            <a:r>
              <a:rPr lang="bg-BG" dirty="0" smtClean="0"/>
              <a:t>Ангажирайте целия клуб</a:t>
            </a:r>
          </a:p>
          <a:p>
            <a:pPr marL="339725" indent="-225425" eaLnBrk="1" fontAlgn="auto" hangingPunct="1">
              <a:spcAft>
                <a:spcPts val="900"/>
              </a:spcAft>
              <a:buClr>
                <a:schemeClr val="accent1"/>
              </a:buClr>
              <a:buSzPct val="125000"/>
              <a:buFont typeface="Arial" pitchFamily="34" charset="0"/>
              <a:buNone/>
              <a:defRPr/>
            </a:pPr>
            <a:endParaRPr lang="en-US" sz="1700" dirty="0">
              <a:ea typeface="+mn-ea"/>
            </a:endParaRPr>
          </a:p>
          <a:p>
            <a:pPr marL="285750" indent="-285750" eaLnBrk="1" fontAlgn="auto" hangingPunct="1">
              <a:spcAft>
                <a:spcPts val="0"/>
              </a:spcAft>
              <a:buFont typeface="Arial"/>
              <a:buChar char="•"/>
              <a:defRPr/>
            </a:pPr>
            <a:endParaRPr lang="en-US" sz="1600" dirty="0" smtClean="0">
              <a:solidFill>
                <a:srgbClr val="58585A"/>
              </a:solidFill>
              <a:ea typeface="+mn-ea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numCol="1" compatLnSpc="1">
            <a:prstTxWarp prst="textNoShape">
              <a:avLst/>
            </a:prstTxWarp>
          </a:bodyPr>
          <a:lstStyle/>
          <a:p>
            <a:pPr eaLnBrk="1" hangingPunct="1"/>
            <a:r>
              <a:rPr lang="bg-BG" dirty="0" smtClean="0">
                <a:latin typeface="Arial Narrow" pitchFamily="34" charset="0"/>
              </a:rPr>
              <a:t>КОМИСИЯ ЗА ПРОЕКТИ</a:t>
            </a:r>
            <a:endParaRPr lang="bg-BG" dirty="0" smtClean="0">
              <a:latin typeface="Arial Narrow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lIns="0" tIns="0" rIns="0" bIns="0"/>
          <a:lstStyle/>
          <a:p>
            <a:pPr marL="0" indent="0" eaLnBrk="1" fontAlgn="auto" hangingPunct="1">
              <a:spcAft>
                <a:spcPts val="300"/>
              </a:spcAft>
              <a:buFont typeface="Arial"/>
              <a:buNone/>
              <a:defRPr/>
            </a:pPr>
            <a:endParaRPr lang="en-US" sz="2400" b="1" u="sng" dirty="0" smtClean="0">
              <a:solidFill>
                <a:schemeClr val="accent1"/>
              </a:solidFill>
              <a:ea typeface="+mn-ea"/>
            </a:endParaRPr>
          </a:p>
          <a:p>
            <a:pPr>
              <a:buClr>
                <a:srgbClr val="00B0F0"/>
              </a:buClr>
              <a:buSzPct val="100000"/>
              <a:defRPr/>
            </a:pPr>
            <a:r>
              <a:rPr lang="bg-BG" dirty="0" smtClean="0"/>
              <a:t>Правилно </a:t>
            </a:r>
            <a:r>
              <a:rPr lang="bg-BG" dirty="0" smtClean="0"/>
              <a:t>побрани председател и членове</a:t>
            </a:r>
          </a:p>
          <a:p>
            <a:pPr>
              <a:buClr>
                <a:srgbClr val="00B0F0"/>
              </a:buClr>
              <a:buSzPct val="100000"/>
              <a:defRPr/>
            </a:pPr>
            <a:r>
              <a:rPr lang="bg-BG" dirty="0" smtClean="0"/>
              <a:t>Стриктно </a:t>
            </a:r>
            <a:r>
              <a:rPr lang="bg-BG" dirty="0" smtClean="0"/>
              <a:t>следене за изпълнение на отговорностите</a:t>
            </a:r>
          </a:p>
          <a:p>
            <a:pPr>
              <a:buClr>
                <a:srgbClr val="00B0F0"/>
              </a:buClr>
              <a:buSzPct val="100000"/>
              <a:defRPr/>
            </a:pPr>
            <a:r>
              <a:rPr lang="bg-BG" dirty="0" smtClean="0"/>
              <a:t>Работа </a:t>
            </a:r>
            <a:r>
              <a:rPr lang="bg-BG" dirty="0" smtClean="0"/>
              <a:t>с всички комисии и клуба</a:t>
            </a:r>
            <a:endParaRPr lang="en-US" dirty="0" smtClean="0"/>
          </a:p>
          <a:p>
            <a:pPr marL="285750" indent="-285750" eaLnBrk="1" fontAlgn="auto" hangingPunct="1">
              <a:spcAft>
                <a:spcPts val="0"/>
              </a:spcAft>
              <a:buFont typeface="Arial"/>
              <a:buChar char="•"/>
              <a:defRPr/>
            </a:pPr>
            <a:endParaRPr lang="en-US" sz="1600" dirty="0" smtClean="0">
              <a:solidFill>
                <a:srgbClr val="58585A"/>
              </a:solidFill>
              <a:ea typeface="+mn-ea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ЩО Е УСТОЙЧИВОСТ СПОРЕД РОТАРИ?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Clr>
                <a:srgbClr val="00B0F0"/>
              </a:buClr>
            </a:pPr>
            <a:endParaRPr lang="bg-BG" dirty="0" smtClean="0"/>
          </a:p>
          <a:p>
            <a:pPr>
              <a:buClr>
                <a:srgbClr val="00B0F0"/>
              </a:buClr>
            </a:pPr>
            <a:r>
              <a:rPr lang="bg-BG" dirty="0" smtClean="0"/>
              <a:t>Възможността, </a:t>
            </a:r>
            <a:r>
              <a:rPr lang="bg-BG" dirty="0" smtClean="0">
                <a:solidFill>
                  <a:srgbClr val="00B0F0"/>
                </a:solidFill>
              </a:rPr>
              <a:t>след приключване </a:t>
            </a:r>
            <a:r>
              <a:rPr lang="bg-BG" dirty="0" smtClean="0"/>
              <a:t>на финансирането на проекта, той да продължава </a:t>
            </a:r>
            <a:r>
              <a:rPr lang="bg-BG" dirty="0" smtClean="0">
                <a:solidFill>
                  <a:srgbClr val="00B0F0"/>
                </a:solidFill>
              </a:rPr>
              <a:t>да</a:t>
            </a:r>
            <a:r>
              <a:rPr lang="bg-BG" dirty="0" smtClean="0"/>
              <a:t> </a:t>
            </a:r>
            <a:r>
              <a:rPr lang="bg-BG" dirty="0" smtClean="0">
                <a:solidFill>
                  <a:srgbClr val="00B0F0"/>
                </a:solidFill>
              </a:rPr>
              <a:t>удовлетворява</a:t>
            </a:r>
            <a:r>
              <a:rPr lang="bg-BG" dirty="0" smtClean="0"/>
              <a:t> идентифицираните </a:t>
            </a:r>
            <a:r>
              <a:rPr lang="bg-BG" dirty="0" smtClean="0">
                <a:solidFill>
                  <a:srgbClr val="00B0F0"/>
                </a:solidFill>
              </a:rPr>
              <a:t>нужди</a:t>
            </a:r>
            <a:r>
              <a:rPr lang="bg-BG" dirty="0" smtClean="0"/>
              <a:t> на общността в </a:t>
            </a:r>
            <a:r>
              <a:rPr lang="bg-BG" dirty="0" smtClean="0">
                <a:solidFill>
                  <a:srgbClr val="00B0F0"/>
                </a:solidFill>
              </a:rPr>
              <a:t>дългосрочен план</a:t>
            </a:r>
            <a:endParaRPr lang="bg-BG" dirty="0">
              <a:solidFill>
                <a:srgbClr val="00B0F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ШЕСТТЕ ЕЛЕМЕНТА НА УСТОЙЧИВИЯ ПРОЕКТ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Clr>
                <a:srgbClr val="00B0F0"/>
              </a:buClr>
              <a:buFont typeface="+mj-lt"/>
              <a:buAutoNum type="arabicPeriod"/>
            </a:pPr>
            <a:endParaRPr lang="bg-BG" dirty="0" smtClean="0"/>
          </a:p>
          <a:p>
            <a:pPr marL="514350" indent="-514350">
              <a:buClr>
                <a:srgbClr val="00B0F0"/>
              </a:buClr>
              <a:buFont typeface="+mj-lt"/>
              <a:buAutoNum type="arabicPeriod"/>
            </a:pPr>
            <a:r>
              <a:rPr lang="bg-BG" dirty="0" smtClean="0"/>
              <a:t>Проучете местната общност.</a:t>
            </a:r>
          </a:p>
          <a:p>
            <a:pPr marL="514350" indent="-514350">
              <a:buClr>
                <a:srgbClr val="00B0F0"/>
              </a:buClr>
              <a:buFont typeface="+mj-lt"/>
              <a:buAutoNum type="arabicPeriod"/>
            </a:pPr>
            <a:r>
              <a:rPr lang="bg-BG" dirty="0" smtClean="0"/>
              <a:t>Стимулирайте другите да ръководят.</a:t>
            </a:r>
          </a:p>
          <a:p>
            <a:pPr marL="514350" indent="-514350">
              <a:buClr>
                <a:srgbClr val="00B0F0"/>
              </a:buClr>
              <a:buFont typeface="+mj-lt"/>
              <a:buAutoNum type="arabicPeriod"/>
            </a:pPr>
            <a:r>
              <a:rPr lang="bg-BG" dirty="0" smtClean="0"/>
              <a:t>Оставете знание в общността.</a:t>
            </a:r>
          </a:p>
          <a:p>
            <a:pPr marL="514350" indent="-514350">
              <a:buClr>
                <a:srgbClr val="00B0F0"/>
              </a:buClr>
              <a:buFont typeface="+mj-lt"/>
              <a:buAutoNum type="arabicPeriod"/>
            </a:pPr>
            <a:r>
              <a:rPr lang="bg-BG" dirty="0" smtClean="0"/>
              <a:t>Подкрепете местната икономика.</a:t>
            </a:r>
          </a:p>
          <a:p>
            <a:pPr marL="514350" indent="-514350">
              <a:buClr>
                <a:srgbClr val="00B0F0"/>
              </a:buClr>
              <a:buFont typeface="+mj-lt"/>
              <a:buAutoNum type="arabicPeriod"/>
            </a:pPr>
            <a:r>
              <a:rPr lang="bg-BG" dirty="0" smtClean="0"/>
              <a:t>Помислете за последващо финансиране.</a:t>
            </a:r>
          </a:p>
          <a:p>
            <a:pPr marL="514350" indent="-514350">
              <a:buClr>
                <a:srgbClr val="00B0F0"/>
              </a:buClr>
              <a:buFont typeface="+mj-lt"/>
              <a:buAutoNum type="arabicPeriod"/>
            </a:pPr>
            <a:r>
              <a:rPr lang="bg-BG" dirty="0" smtClean="0"/>
              <a:t>Измервайте успехите си.</a:t>
            </a:r>
            <a:endParaRPr lang="bg-BG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ПРОУЧЕТЕ МЕСТНАТА ОБЩНОСТ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Clr>
                <a:srgbClr val="00B0F0"/>
              </a:buClr>
            </a:pPr>
            <a:r>
              <a:rPr lang="bg-BG" dirty="0" smtClean="0"/>
              <a:t>Устойчивите проекти са добре планирани, включват широк кръг от участници и отговарят на нуждите на общността</a:t>
            </a:r>
          </a:p>
          <a:p>
            <a:pPr lvl="1">
              <a:buClr>
                <a:srgbClr val="00B0F0"/>
              </a:buClr>
            </a:pPr>
            <a:r>
              <a:rPr lang="bg-BG" dirty="0" smtClean="0"/>
              <a:t>Покажете как ще отговорите на нуждите;</a:t>
            </a:r>
          </a:p>
          <a:p>
            <a:pPr lvl="1">
              <a:buClr>
                <a:srgbClr val="00B0F0"/>
              </a:buClr>
            </a:pPr>
            <a:r>
              <a:rPr lang="bg-BG" dirty="0" smtClean="0"/>
              <a:t>Открийте вашите най-ценни партньори;</a:t>
            </a:r>
            <a:endParaRPr lang="bg-BG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49423" t="13570" r="36867" b="78520"/>
          <a:stretch/>
        </p:blipFill>
        <p:spPr>
          <a:xfrm>
            <a:off x="5867400" y="3886200"/>
            <a:ext cx="2133600" cy="1593167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СТИМУЛИРАЙТЕ ДРУГИТЕ ДА РЪКОВОДЯТ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Clr>
                <a:srgbClr val="00B0F0"/>
              </a:buClr>
            </a:pPr>
            <a:r>
              <a:rPr lang="bg-BG" dirty="0" smtClean="0"/>
              <a:t>Устойчивите проекти предлагат нещо повече на местната общност</a:t>
            </a:r>
          </a:p>
          <a:p>
            <a:pPr lvl="1">
              <a:buClr>
                <a:srgbClr val="00B0F0"/>
              </a:buClr>
            </a:pPr>
            <a:r>
              <a:rPr lang="bg-BG" dirty="0" smtClean="0"/>
              <a:t>Уверете се, че проектът е близък на крайните ползватели;</a:t>
            </a:r>
          </a:p>
          <a:p>
            <a:pPr lvl="1">
              <a:buClr>
                <a:srgbClr val="00B0F0"/>
              </a:buClr>
            </a:pPr>
            <a:r>
              <a:rPr lang="bg-BG" dirty="0" smtClean="0"/>
              <a:t>Открийте хората, които ще се грижат за резултатите от проекта;</a:t>
            </a:r>
            <a:endParaRPr lang="bg-BG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34215" t="29032" r="49726" b="63403"/>
          <a:stretch/>
        </p:blipFill>
        <p:spPr>
          <a:xfrm>
            <a:off x="5562600" y="4114800"/>
            <a:ext cx="3124809" cy="19050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ОСТАВЕТЕ ЗНАНИЕ В ОБЩНОСТТА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Clr>
                <a:srgbClr val="00B0F0"/>
              </a:buClr>
            </a:pPr>
            <a:r>
              <a:rPr lang="bg-BG" dirty="0" smtClean="0"/>
              <a:t>Устойчивите проекти създават предпоставки за получаване на нови знания, умения и навици</a:t>
            </a:r>
          </a:p>
          <a:p>
            <a:pPr lvl="1">
              <a:buClr>
                <a:srgbClr val="00B0F0"/>
              </a:buClr>
            </a:pPr>
            <a:r>
              <a:rPr lang="bg-BG" dirty="0" smtClean="0"/>
              <a:t>Включете инициативи за обучение, квалификация или общностно развитие;</a:t>
            </a:r>
          </a:p>
          <a:p>
            <a:pPr lvl="1">
              <a:buClr>
                <a:srgbClr val="00B0F0"/>
              </a:buClr>
            </a:pPr>
            <a:r>
              <a:rPr lang="bg-BG" dirty="0" smtClean="0"/>
              <a:t>Търсете местни експерти и партньори;</a:t>
            </a:r>
            <a:endParaRPr lang="bg-BG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51300" t="47944" r="26707" b="48398"/>
          <a:stretch/>
        </p:blipFill>
        <p:spPr>
          <a:xfrm>
            <a:off x="4419600" y="5205122"/>
            <a:ext cx="2573093" cy="55385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33112" t="38014" r="48000" b="48398"/>
          <a:stretch/>
        </p:blipFill>
        <p:spPr>
          <a:xfrm>
            <a:off x="1752600" y="4038600"/>
            <a:ext cx="2209800" cy="2057313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ПОДКРЕПЕТЕ МЕСТНАТА ИКОНОМИКА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Clr>
                <a:srgbClr val="00B0F0"/>
              </a:buClr>
            </a:pPr>
            <a:r>
              <a:rPr lang="bg-BG" dirty="0" smtClean="0"/>
              <a:t>Устойчивите проекти използват изддръжливи и опазващи природата материали и технологии</a:t>
            </a:r>
          </a:p>
          <a:p>
            <a:pPr lvl="1">
              <a:buClr>
                <a:srgbClr val="00B0F0"/>
              </a:buClr>
            </a:pPr>
            <a:r>
              <a:rPr lang="bg-BG" dirty="0" smtClean="0"/>
              <a:t>Материалите от местни фирми са по-достъпни, когато приключи финансирането;</a:t>
            </a:r>
          </a:p>
          <a:p>
            <a:pPr lvl="1">
              <a:buClr>
                <a:srgbClr val="00B0F0"/>
              </a:buClr>
            </a:pPr>
            <a:r>
              <a:rPr lang="bg-BG" dirty="0" smtClean="0"/>
              <a:t>Интегрирайте местните в поддръжката на оборудването;</a:t>
            </a:r>
            <a:endParaRPr lang="bg-BG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4124" t="58044" r="45072" b="32997"/>
          <a:stretch/>
        </p:blipFill>
        <p:spPr>
          <a:xfrm>
            <a:off x="3886200" y="4267200"/>
            <a:ext cx="4787900" cy="1802021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</p:sld>
</file>

<file path=ppt/theme/theme1.xml><?xml version="1.0" encoding="utf-8"?>
<a:theme xmlns:a="http://schemas.openxmlformats.org/drawingml/2006/main" name="Template DTeamPresentationsSliven">
  <a:themeElements>
    <a:clrScheme name="Rotary-NewBrand_Pallette">
      <a:dk1>
        <a:srgbClr val="958D85"/>
      </a:dk1>
      <a:lt1>
        <a:sysClr val="window" lastClr="FFFFFF"/>
      </a:lt1>
      <a:dk2>
        <a:srgbClr val="00246C"/>
      </a:dk2>
      <a:lt2>
        <a:srgbClr val="E6E5D8"/>
      </a:lt2>
      <a:accent1>
        <a:srgbClr val="01B4E7"/>
      </a:accent1>
      <a:accent2>
        <a:srgbClr val="FEBD11"/>
      </a:accent2>
      <a:accent3>
        <a:srgbClr val="009999"/>
      </a:accent3>
      <a:accent4>
        <a:srgbClr val="872175"/>
      </a:accent4>
      <a:accent5>
        <a:srgbClr val="D91B5C"/>
      </a:accent5>
      <a:accent6>
        <a:srgbClr val="FF7600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Custom Design">
  <a:themeElements>
    <a:clrScheme name="Rotary-NewBrand_Pallette">
      <a:dk1>
        <a:srgbClr val="958D85"/>
      </a:dk1>
      <a:lt1>
        <a:sysClr val="window" lastClr="FFFFFF"/>
      </a:lt1>
      <a:dk2>
        <a:srgbClr val="00246C"/>
      </a:dk2>
      <a:lt2>
        <a:srgbClr val="E6E5D8"/>
      </a:lt2>
      <a:accent1>
        <a:srgbClr val="01B4E7"/>
      </a:accent1>
      <a:accent2>
        <a:srgbClr val="FEBD11"/>
      </a:accent2>
      <a:accent3>
        <a:srgbClr val="009999"/>
      </a:accent3>
      <a:accent4>
        <a:srgbClr val="872175"/>
      </a:accent4>
      <a:accent5>
        <a:srgbClr val="D91B5C"/>
      </a:accent5>
      <a:accent6>
        <a:srgbClr val="FF7600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2_Custom Design">
  <a:themeElements>
    <a:clrScheme name="Rotary-NewBrand_Pallette">
      <a:dk1>
        <a:srgbClr val="958D85"/>
      </a:dk1>
      <a:lt1>
        <a:sysClr val="window" lastClr="FFFFFF"/>
      </a:lt1>
      <a:dk2>
        <a:srgbClr val="00246C"/>
      </a:dk2>
      <a:lt2>
        <a:srgbClr val="E6E5D8"/>
      </a:lt2>
      <a:accent1>
        <a:srgbClr val="01B4E7"/>
      </a:accent1>
      <a:accent2>
        <a:srgbClr val="FEBD11"/>
      </a:accent2>
      <a:accent3>
        <a:srgbClr val="009999"/>
      </a:accent3>
      <a:accent4>
        <a:srgbClr val="872175"/>
      </a:accent4>
      <a:accent5>
        <a:srgbClr val="D91B5C"/>
      </a:accent5>
      <a:accent6>
        <a:srgbClr val="FF7600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3_Custom Design">
  <a:themeElements>
    <a:clrScheme name="Rotary-NewBrand_Pallette">
      <a:dk1>
        <a:srgbClr val="958D85"/>
      </a:dk1>
      <a:lt1>
        <a:sysClr val="window" lastClr="FFFFFF"/>
      </a:lt1>
      <a:dk2>
        <a:srgbClr val="00246C"/>
      </a:dk2>
      <a:lt2>
        <a:srgbClr val="E6E5D8"/>
      </a:lt2>
      <a:accent1>
        <a:srgbClr val="01B4E7"/>
      </a:accent1>
      <a:accent2>
        <a:srgbClr val="FEBD11"/>
      </a:accent2>
      <a:accent3>
        <a:srgbClr val="009999"/>
      </a:accent3>
      <a:accent4>
        <a:srgbClr val="872175"/>
      </a:accent4>
      <a:accent5>
        <a:srgbClr val="D91B5C"/>
      </a:accent5>
      <a:accent6>
        <a:srgbClr val="FF7600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 DTeamPresentationsSliven</Template>
  <TotalTime>230</TotalTime>
  <Words>1011</Words>
  <Application>Microsoft Office PowerPoint</Application>
  <PresentationFormat>On-screen Show (4:3)</PresentationFormat>
  <Paragraphs>75</Paragraphs>
  <Slides>13</Slides>
  <Notes>10</Notes>
  <HiddenSlides>0</HiddenSlides>
  <MMClips>0</MMClips>
  <ScaleCrop>false</ScaleCrop>
  <HeadingPairs>
    <vt:vector size="4" baseType="variant">
      <vt:variant>
        <vt:lpstr>Theme</vt:lpstr>
      </vt:variant>
      <vt:variant>
        <vt:i4>4</vt:i4>
      </vt:variant>
      <vt:variant>
        <vt:lpstr>Slide Titles</vt:lpstr>
      </vt:variant>
      <vt:variant>
        <vt:i4>13</vt:i4>
      </vt:variant>
    </vt:vector>
  </HeadingPairs>
  <TitlesOfParts>
    <vt:vector size="17" baseType="lpstr">
      <vt:lpstr>Template DTeamPresentationsSliven</vt:lpstr>
      <vt:lpstr>Custom Design</vt:lpstr>
      <vt:lpstr>2_Custom Design</vt:lpstr>
      <vt:lpstr>3_Custom Design</vt:lpstr>
      <vt:lpstr>Устойчиви хуманитарни проекти в служба на общността </vt:lpstr>
      <vt:lpstr>КАКВО ТРЯБВА ДА ИМАТЕ ПРЕДВИД?</vt:lpstr>
      <vt:lpstr>КОМИСИЯ ЗА ПРОЕКТИ</vt:lpstr>
      <vt:lpstr>ЩО Е УСТОЙЧИВОСТ СПОРЕД РОТАРИ?</vt:lpstr>
      <vt:lpstr>ШЕСТТЕ ЕЛЕМЕНТА НА УСТОЙЧИВИЯ ПРОЕКТ</vt:lpstr>
      <vt:lpstr>ПРОУЧЕТЕ МЕСТНАТА ОБЩНОСТ</vt:lpstr>
      <vt:lpstr>СТИМУЛИРАЙТЕ ДРУГИТЕ ДА РЪКОВОДЯТ</vt:lpstr>
      <vt:lpstr>ОСТАВЕТЕ ЗНАНИЕ В ОБЩНОСТТА</vt:lpstr>
      <vt:lpstr>ПОДКРЕПЕТЕ МЕСТНАТА ИКОНОМИКА</vt:lpstr>
      <vt:lpstr>ПОМИСЛЕТЕ ЗА ПОСЛЕДВАЩО ФИНАНСИРАНЕ</vt:lpstr>
      <vt:lpstr>ИЗМЕРВАЙТЕ УСПЕХИТЕ СИ</vt:lpstr>
      <vt:lpstr>КАКВО КАЗВА БАРИ РАСИН?</vt:lpstr>
      <vt:lpstr>МИСЛЕТЕ УСТОЙЧИВО!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Предстоящи събития в Д2482</dc:title>
  <dc:creator>Tanya</dc:creator>
  <cp:lastModifiedBy>n</cp:lastModifiedBy>
  <cp:revision>12</cp:revision>
  <dcterms:created xsi:type="dcterms:W3CDTF">2018-02-05T05:59:03Z</dcterms:created>
  <dcterms:modified xsi:type="dcterms:W3CDTF">2018-03-14T15:53:19Z</dcterms:modified>
</cp:coreProperties>
</file>